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media/image17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4.jpg" ContentType="image/jpg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8" r:id="rId2"/>
  </p:sldMasterIdLst>
  <p:notesMasterIdLst>
    <p:notesMasterId r:id="rId28"/>
  </p:notesMasterIdLst>
  <p:sldIdLst>
    <p:sldId id="256" r:id="rId3"/>
    <p:sldId id="276" r:id="rId4"/>
    <p:sldId id="311" r:id="rId5"/>
    <p:sldId id="271" r:id="rId6"/>
    <p:sldId id="304" r:id="rId7"/>
    <p:sldId id="275" r:id="rId8"/>
    <p:sldId id="312" r:id="rId9"/>
    <p:sldId id="302" r:id="rId10"/>
    <p:sldId id="282" r:id="rId11"/>
    <p:sldId id="309" r:id="rId12"/>
    <p:sldId id="300" r:id="rId13"/>
    <p:sldId id="272" r:id="rId14"/>
    <p:sldId id="310" r:id="rId15"/>
    <p:sldId id="277" r:id="rId16"/>
    <p:sldId id="308" r:id="rId17"/>
    <p:sldId id="306" r:id="rId18"/>
    <p:sldId id="262" r:id="rId19"/>
    <p:sldId id="307" r:id="rId20"/>
    <p:sldId id="301" r:id="rId21"/>
    <p:sldId id="313" r:id="rId22"/>
    <p:sldId id="303" r:id="rId23"/>
    <p:sldId id="293" r:id="rId24"/>
    <p:sldId id="294" r:id="rId25"/>
    <p:sldId id="315" r:id="rId26"/>
    <p:sldId id="280" r:id="rId27"/>
  </p:sldIdLst>
  <p:sldSz cx="9144000" cy="5143500" type="screen16x9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DA81"/>
    <a:srgbClr val="A7EDC2"/>
    <a:srgbClr val="868686"/>
    <a:srgbClr val="3C3C3B"/>
    <a:srgbClr val="414042"/>
    <a:srgbClr val="242943"/>
    <a:srgbClr val="07B9D9"/>
    <a:srgbClr val="13B9D9"/>
    <a:srgbClr val="13D3D9"/>
    <a:srgbClr val="50A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ötét stílu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Štýl s motívom 2 - zvýrazneni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0"/>
    <p:restoredTop sz="53555" autoAdjust="0"/>
  </p:normalViewPr>
  <p:slideViewPr>
    <p:cSldViewPr snapToGrid="0" snapToObjects="1">
      <p:cViewPr>
        <p:scale>
          <a:sx n="50" d="100"/>
          <a:sy n="50" d="100"/>
        </p:scale>
        <p:origin x="1912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 smtId="4294967295">
                      <a:solidFill>
                        <a:schemeClr val="accent1">
                          <a:lumMod val="50000"/>
                        </a:schemeClr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77-4E83-974B-158441E2AB4B}"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 smtId="4294967295">
                      <a:solidFill>
                        <a:schemeClr val="accent1">
                          <a:lumMod val="50000"/>
                        </a:schemeClr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77-4E83-974B-158441E2AB4B}"/>
                </c:ext>
              </c:extLst>
            </c:dLbl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 smtId="4294967295">
                      <a:solidFill>
                        <a:schemeClr val="accent1">
                          <a:lumMod val="50000"/>
                        </a:schemeClr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77-4E83-974B-158441E2AB4B}"/>
                </c:ext>
              </c:extLst>
            </c:dLbl>
            <c:dLbl>
              <c:idx val="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 smtId="4294967295">
                      <a:solidFill>
                        <a:schemeClr val="accent1">
                          <a:lumMod val="50000"/>
                        </a:schemeClr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77-4E83-974B-158441E2AB4B}"/>
                </c:ext>
              </c:extLst>
            </c:dLbl>
            <c:dLbl>
              <c:idx val="4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 smtId="4294967295">
                      <a:solidFill>
                        <a:schemeClr val="accent1">
                          <a:lumMod val="50000"/>
                        </a:schemeClr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77-4E83-974B-158441E2AB4B}"/>
                </c:ext>
              </c:extLst>
            </c:dLbl>
            <c:dLbl>
              <c:idx val="5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 smtId="4294967295">
                      <a:solidFill>
                        <a:schemeClr val="accent1">
                          <a:lumMod val="50000"/>
                        </a:schemeClr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77-4E83-974B-158441E2AB4B}"/>
                </c:ext>
              </c:extLst>
            </c:dLbl>
            <c:dLbl>
              <c:idx val="6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 smtId="4294967295">
                      <a:solidFill>
                        <a:schemeClr val="accent1">
                          <a:lumMod val="50000"/>
                        </a:schemeClr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77-4E83-974B-158441E2AB4B}"/>
                </c:ext>
              </c:extLst>
            </c:dLbl>
            <c:dLbl>
              <c:idx val="7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 smtId="4294967295">
                      <a:solidFill>
                        <a:schemeClr val="accent1">
                          <a:lumMod val="50000"/>
                        </a:schemeClr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77-4E83-974B-158441E2AB4B}"/>
                </c:ext>
              </c:extLst>
            </c:dLbl>
            <c:dLbl>
              <c:idx val="8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 smtId="4294967295">
                      <a:solidFill>
                        <a:schemeClr val="accent1">
                          <a:lumMod val="50000"/>
                        </a:schemeClr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D77-4E83-974B-158441E2AB4B}"/>
                </c:ext>
              </c:extLst>
            </c:dLbl>
            <c:dLbl>
              <c:idx val="9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 smtId="4294967295">
                      <a:solidFill>
                        <a:schemeClr val="accent1">
                          <a:lumMod val="50000"/>
                        </a:schemeClr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77-4E83-974B-158441E2AB4B}"/>
                </c:ext>
              </c:extLst>
            </c:dLbl>
            <c:dLbl>
              <c:idx val="1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 smtId="4294967295">
                      <a:solidFill>
                        <a:schemeClr val="accent1">
                          <a:lumMod val="50000"/>
                        </a:schemeClr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D77-4E83-974B-158441E2AB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 smtId="4294967295">
                    <a:solidFill>
                      <a:schemeClr val="accent1">
                        <a:lumMod val="50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1202255</c:v>
                </c:pt>
                <c:pt idx="1">
                  <c:v>1238190.1000000001</c:v>
                </c:pt>
                <c:pt idx="2">
                  <c:v>1256445.1000000001</c:v>
                </c:pt>
                <c:pt idx="3">
                  <c:v>1241595</c:v>
                </c:pt>
                <c:pt idx="4">
                  <c:v>1471930.4</c:v>
                </c:pt>
                <c:pt idx="5">
                  <c:v>1543389.9</c:v>
                </c:pt>
                <c:pt idx="6">
                  <c:v>1654898.3</c:v>
                </c:pt>
                <c:pt idx="7">
                  <c:v>1924458.4</c:v>
                </c:pt>
                <c:pt idx="8">
                  <c:v>2149994.9</c:v>
                </c:pt>
                <c:pt idx="9">
                  <c:v>2403726.7000000002</c:v>
                </c:pt>
                <c:pt idx="10">
                  <c:v>2576094.9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D77-4E83-974B-158441E2A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rgbClr val="2F2F2F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 smtId="4294967295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hu-HU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rgbClr val="2F2F2F"/>
              </a:solidFill>
              <a:prstDash val="dot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 smtId="4294967295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hu-HU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 smtId="4294967295">
          <a:solidFill>
            <a:schemeClr val="accent1">
              <a:lumMod val="50000"/>
            </a:schemeClr>
          </a:solidFill>
          <a:latin typeface="Georgia" panose="02040502050405020303" pitchFamily="18" charset="0"/>
        </a:defRPr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9E0A28-BC37-4282-998A-754C46CA28E8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5555C57-6F54-473D-A072-1A73019B7AEA}">
      <dgm:prSet phldrT="[Text]" custT="1"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sk-SK" sz="1800" b="1" dirty="0" err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Nonprofit</a:t>
          </a:r>
          <a:r>
            <a:rPr lang="sk-SK" sz="1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marketing</a:t>
          </a:r>
          <a:endParaRPr lang="hu-HU" sz="1800" b="1" dirty="0">
            <a:solidFill>
              <a:schemeClr val="accent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BC982A51-8D75-4546-8944-A024AD8F08CE}" type="parTrans" cxnId="{C74EF4E0-76EC-4215-A629-5DCD8DAF5AD1}">
      <dgm:prSet/>
      <dgm:spPr/>
      <dgm:t>
        <a:bodyPr/>
        <a:lstStyle/>
        <a:p>
          <a:endParaRPr lang="hu-HU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91B81F32-5C3C-41BE-8FC8-D4A5CBE2A31A}" type="sibTrans" cxnId="{C74EF4E0-76EC-4215-A629-5DCD8DAF5AD1}">
      <dgm:prSet/>
      <dgm:spPr/>
      <dgm:t>
        <a:bodyPr/>
        <a:lstStyle/>
        <a:p>
          <a:endParaRPr lang="hu-HU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5F28AA6A-80A3-42ED-A03D-EFAFAC4A3821}">
      <dgm:prSet phldrT="[Text]" custT="1"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sk-SK" sz="1300" b="1" i="1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Nonprofit</a:t>
          </a:r>
          <a:r>
            <a:rPr lang="sk-SK" sz="1300" b="1" i="1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</a:p>
        <a:p>
          <a:pPr>
            <a:lnSpc>
              <a:spcPct val="150000"/>
            </a:lnSpc>
          </a:pPr>
          <a:r>
            <a:rPr lang="sk-SK" sz="1300" b="1" i="1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szervezetek</a:t>
          </a:r>
          <a:r>
            <a:rPr lang="sk-SK" sz="1300" b="1" i="1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marketingtevékenysége</a:t>
          </a:r>
          <a:endParaRPr lang="hu-HU" sz="1300" b="1" i="1" dirty="0">
            <a:solidFill>
              <a:schemeClr val="accent1">
                <a:lumMod val="75000"/>
              </a:schemeClr>
            </a:solidFill>
            <a:effectLst/>
            <a:latin typeface="Georgia" panose="02040502050405020303" pitchFamily="18" charset="0"/>
          </a:endParaRPr>
        </a:p>
      </dgm:t>
    </dgm:pt>
    <dgm:pt modelId="{01782970-868E-44E7-8270-D91844FD143F}" type="parTrans" cxnId="{25F8F43D-0410-4341-8CD1-2B6541841EAA}">
      <dgm:prSet/>
      <dgm:spPr/>
      <dgm:t>
        <a:bodyPr/>
        <a:lstStyle/>
        <a:p>
          <a:endParaRPr lang="hu-HU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9C9A7249-4FAB-4F8C-BD94-B63256B78230}" type="sibTrans" cxnId="{25F8F43D-0410-4341-8CD1-2B6541841EAA}">
      <dgm:prSet/>
      <dgm:spPr/>
      <dgm:t>
        <a:bodyPr/>
        <a:lstStyle/>
        <a:p>
          <a:endParaRPr lang="hu-HU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275EFA37-91E8-4DA1-A53E-9D9957F5C1A4}">
      <dgm:prSet phldrT="[Text]" custT="1"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sk-SK" sz="1300" b="1" i="1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Profitorientált</a:t>
          </a:r>
          <a:r>
            <a:rPr lang="sk-SK" sz="1300" b="1" i="1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szervezetek</a:t>
          </a:r>
          <a:r>
            <a:rPr lang="sk-SK" sz="1300" b="1" i="1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nonbusiness</a:t>
          </a:r>
          <a:r>
            <a:rPr lang="sk-SK" sz="1300" b="1" i="1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marketingtevékenysége</a:t>
          </a:r>
          <a:endParaRPr lang="hu-HU" sz="1300" b="1" i="1" dirty="0">
            <a:solidFill>
              <a:schemeClr val="accent1">
                <a:lumMod val="75000"/>
              </a:schemeClr>
            </a:solidFill>
            <a:effectLst/>
            <a:latin typeface="Georgia" panose="02040502050405020303" pitchFamily="18" charset="0"/>
          </a:endParaRPr>
        </a:p>
      </dgm:t>
    </dgm:pt>
    <dgm:pt modelId="{95A543D3-CFB0-4245-8574-9BAE7FDE42B4}" type="parTrans" cxnId="{092897D6-8625-47BA-A498-D0EB66015A6C}">
      <dgm:prSet/>
      <dgm:spPr/>
      <dgm:t>
        <a:bodyPr/>
        <a:lstStyle/>
        <a:p>
          <a:endParaRPr lang="hu-HU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567ABF30-6B7F-4488-97A1-36707B96E045}" type="sibTrans" cxnId="{092897D6-8625-47BA-A498-D0EB66015A6C}">
      <dgm:prSet/>
      <dgm:spPr/>
      <dgm:t>
        <a:bodyPr/>
        <a:lstStyle/>
        <a:p>
          <a:endParaRPr lang="hu-HU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C47C1DFD-CF55-49EF-A397-CAE0299D8370}" type="pres">
      <dgm:prSet presAssocID="{349E0A28-BC37-4282-998A-754C46CA28E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BCA4117-E4CA-49B2-98B9-B447AEBDDA25}" type="pres">
      <dgm:prSet presAssocID="{95555C57-6F54-473D-A072-1A73019B7AEA}" presName="hierRoot1" presStyleCnt="0"/>
      <dgm:spPr/>
    </dgm:pt>
    <dgm:pt modelId="{87303DA2-6CC7-4968-8107-011583B883BD}" type="pres">
      <dgm:prSet presAssocID="{95555C57-6F54-473D-A072-1A73019B7AEA}" presName="composite" presStyleCnt="0"/>
      <dgm:spPr/>
    </dgm:pt>
    <dgm:pt modelId="{C1155055-E7D5-43EB-A650-E58717DA1D14}" type="pres">
      <dgm:prSet presAssocID="{95555C57-6F54-473D-A072-1A73019B7AEA}" presName="background" presStyleLbl="node0" presStyleIdx="0" presStyleCn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</dgm:pt>
    <dgm:pt modelId="{E7CEF552-6035-4982-AADC-F2F8FAE1ACF9}" type="pres">
      <dgm:prSet presAssocID="{95555C57-6F54-473D-A072-1A73019B7AEA}" presName="text" presStyleLbl="fgAcc0" presStyleIdx="0" presStyleCnt="1">
        <dgm:presLayoutVars>
          <dgm:chPref val="3"/>
        </dgm:presLayoutVars>
      </dgm:prSet>
      <dgm:spPr/>
    </dgm:pt>
    <dgm:pt modelId="{9F9F8157-7C52-4A8E-9B23-326DA93F806F}" type="pres">
      <dgm:prSet presAssocID="{95555C57-6F54-473D-A072-1A73019B7AEA}" presName="hierChild2" presStyleCnt="0"/>
      <dgm:spPr/>
    </dgm:pt>
    <dgm:pt modelId="{F3E290E1-3F0E-4CF5-90C3-96AE60C0C043}" type="pres">
      <dgm:prSet presAssocID="{01782970-868E-44E7-8270-D91844FD143F}" presName="Name10" presStyleLbl="parChTrans1D2" presStyleIdx="0" presStyleCnt="2"/>
      <dgm:spPr/>
    </dgm:pt>
    <dgm:pt modelId="{1576DB7E-E661-449D-BB9D-8AEDD073331A}" type="pres">
      <dgm:prSet presAssocID="{5F28AA6A-80A3-42ED-A03D-EFAFAC4A3821}" presName="hierRoot2" presStyleCnt="0"/>
      <dgm:spPr/>
    </dgm:pt>
    <dgm:pt modelId="{1EE30401-F3E6-416D-908B-84F1FFCB8952}" type="pres">
      <dgm:prSet presAssocID="{5F28AA6A-80A3-42ED-A03D-EFAFAC4A3821}" presName="composite2" presStyleCnt="0"/>
      <dgm:spPr/>
    </dgm:pt>
    <dgm:pt modelId="{5B8D9B5F-5997-4D55-B6DE-2D484F20A540}" type="pres">
      <dgm:prSet presAssocID="{5F28AA6A-80A3-42ED-A03D-EFAFAC4A3821}" presName="background2" presStyleLbl="node2" presStyleIdx="0" presStyleCnt="2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</dgm:pt>
    <dgm:pt modelId="{3B5F9A9B-918C-41BA-BC99-93AE8FB8D00A}" type="pres">
      <dgm:prSet presAssocID="{5F28AA6A-80A3-42ED-A03D-EFAFAC4A3821}" presName="text2" presStyleLbl="fgAcc2" presStyleIdx="0" presStyleCnt="2">
        <dgm:presLayoutVars>
          <dgm:chPref val="3"/>
        </dgm:presLayoutVars>
      </dgm:prSet>
      <dgm:spPr/>
    </dgm:pt>
    <dgm:pt modelId="{B3E5207A-4F4D-452C-BC32-BCA15EF09B15}" type="pres">
      <dgm:prSet presAssocID="{5F28AA6A-80A3-42ED-A03D-EFAFAC4A3821}" presName="hierChild3" presStyleCnt="0"/>
      <dgm:spPr/>
    </dgm:pt>
    <dgm:pt modelId="{E7E5D53D-667F-4C77-9705-BD6D43C06427}" type="pres">
      <dgm:prSet presAssocID="{95A543D3-CFB0-4245-8574-9BAE7FDE42B4}" presName="Name10" presStyleLbl="parChTrans1D2" presStyleIdx="1" presStyleCnt="2"/>
      <dgm:spPr/>
    </dgm:pt>
    <dgm:pt modelId="{266F3076-B815-42D2-94C1-066AB41C9858}" type="pres">
      <dgm:prSet presAssocID="{275EFA37-91E8-4DA1-A53E-9D9957F5C1A4}" presName="hierRoot2" presStyleCnt="0"/>
      <dgm:spPr/>
    </dgm:pt>
    <dgm:pt modelId="{5CB84613-76AE-4262-8AF5-009935E2E4F1}" type="pres">
      <dgm:prSet presAssocID="{275EFA37-91E8-4DA1-A53E-9D9957F5C1A4}" presName="composite2" presStyleCnt="0"/>
      <dgm:spPr/>
    </dgm:pt>
    <dgm:pt modelId="{9BCE2B5D-CB41-4117-8FC4-F00960F7B132}" type="pres">
      <dgm:prSet presAssocID="{275EFA37-91E8-4DA1-A53E-9D9957F5C1A4}" presName="background2" presStyleLbl="node2" presStyleIdx="1" presStyleCnt="2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</dgm:pt>
    <dgm:pt modelId="{7B8E7CF7-FC68-4055-BE85-9DAEA088907A}" type="pres">
      <dgm:prSet presAssocID="{275EFA37-91E8-4DA1-A53E-9D9957F5C1A4}" presName="text2" presStyleLbl="fgAcc2" presStyleIdx="1" presStyleCnt="2">
        <dgm:presLayoutVars>
          <dgm:chPref val="3"/>
        </dgm:presLayoutVars>
      </dgm:prSet>
      <dgm:spPr/>
    </dgm:pt>
    <dgm:pt modelId="{3CADC8D8-3C73-4B70-A69B-579273FBABE7}" type="pres">
      <dgm:prSet presAssocID="{275EFA37-91E8-4DA1-A53E-9D9957F5C1A4}" presName="hierChild3" presStyleCnt="0"/>
      <dgm:spPr/>
    </dgm:pt>
  </dgm:ptLst>
  <dgm:cxnLst>
    <dgm:cxn modelId="{89F66006-AC5F-4C17-B753-9F0BF8D721BC}" type="presOf" srcId="{95555C57-6F54-473D-A072-1A73019B7AEA}" destId="{E7CEF552-6035-4982-AADC-F2F8FAE1ACF9}" srcOrd="0" destOrd="0" presId="urn:microsoft.com/office/officeart/2005/8/layout/hierarchy1"/>
    <dgm:cxn modelId="{7D158808-FFF4-46F5-BA05-17CA1CB8156E}" type="presOf" srcId="{275EFA37-91E8-4DA1-A53E-9D9957F5C1A4}" destId="{7B8E7CF7-FC68-4055-BE85-9DAEA088907A}" srcOrd="0" destOrd="0" presId="urn:microsoft.com/office/officeart/2005/8/layout/hierarchy1"/>
    <dgm:cxn modelId="{25F8F43D-0410-4341-8CD1-2B6541841EAA}" srcId="{95555C57-6F54-473D-A072-1A73019B7AEA}" destId="{5F28AA6A-80A3-42ED-A03D-EFAFAC4A3821}" srcOrd="0" destOrd="0" parTransId="{01782970-868E-44E7-8270-D91844FD143F}" sibTransId="{9C9A7249-4FAB-4F8C-BD94-B63256B78230}"/>
    <dgm:cxn modelId="{CCEB7462-AEA5-42E6-989E-C1E4DFA6EC14}" type="presOf" srcId="{95A543D3-CFB0-4245-8574-9BAE7FDE42B4}" destId="{E7E5D53D-667F-4C77-9705-BD6D43C06427}" srcOrd="0" destOrd="0" presId="urn:microsoft.com/office/officeart/2005/8/layout/hierarchy1"/>
    <dgm:cxn modelId="{86D0B576-DFF1-45CC-BEFA-C99A060BCC81}" type="presOf" srcId="{01782970-868E-44E7-8270-D91844FD143F}" destId="{F3E290E1-3F0E-4CF5-90C3-96AE60C0C043}" srcOrd="0" destOrd="0" presId="urn:microsoft.com/office/officeart/2005/8/layout/hierarchy1"/>
    <dgm:cxn modelId="{F8C03A94-E217-4479-B8BD-424D457823E7}" type="presOf" srcId="{349E0A28-BC37-4282-998A-754C46CA28E8}" destId="{C47C1DFD-CF55-49EF-A397-CAE0299D8370}" srcOrd="0" destOrd="0" presId="urn:microsoft.com/office/officeart/2005/8/layout/hierarchy1"/>
    <dgm:cxn modelId="{092897D6-8625-47BA-A498-D0EB66015A6C}" srcId="{95555C57-6F54-473D-A072-1A73019B7AEA}" destId="{275EFA37-91E8-4DA1-A53E-9D9957F5C1A4}" srcOrd="1" destOrd="0" parTransId="{95A543D3-CFB0-4245-8574-9BAE7FDE42B4}" sibTransId="{567ABF30-6B7F-4488-97A1-36707B96E045}"/>
    <dgm:cxn modelId="{C74EF4E0-76EC-4215-A629-5DCD8DAF5AD1}" srcId="{349E0A28-BC37-4282-998A-754C46CA28E8}" destId="{95555C57-6F54-473D-A072-1A73019B7AEA}" srcOrd="0" destOrd="0" parTransId="{BC982A51-8D75-4546-8944-A024AD8F08CE}" sibTransId="{91B81F32-5C3C-41BE-8FC8-D4A5CBE2A31A}"/>
    <dgm:cxn modelId="{1F3563E5-66F7-497E-9FB0-0A66F6E215D5}" type="presOf" srcId="{5F28AA6A-80A3-42ED-A03D-EFAFAC4A3821}" destId="{3B5F9A9B-918C-41BA-BC99-93AE8FB8D00A}" srcOrd="0" destOrd="0" presId="urn:microsoft.com/office/officeart/2005/8/layout/hierarchy1"/>
    <dgm:cxn modelId="{6BCECF23-7BED-4013-B2E6-81EA49BE7C01}" type="presParOf" srcId="{C47C1DFD-CF55-49EF-A397-CAE0299D8370}" destId="{ABCA4117-E4CA-49B2-98B9-B447AEBDDA25}" srcOrd="0" destOrd="0" presId="urn:microsoft.com/office/officeart/2005/8/layout/hierarchy1"/>
    <dgm:cxn modelId="{8ECDFC17-6E88-42B6-A3FD-7761C4C3F6A8}" type="presParOf" srcId="{ABCA4117-E4CA-49B2-98B9-B447AEBDDA25}" destId="{87303DA2-6CC7-4968-8107-011583B883BD}" srcOrd="0" destOrd="0" presId="urn:microsoft.com/office/officeart/2005/8/layout/hierarchy1"/>
    <dgm:cxn modelId="{EEF69391-352F-431B-8D1D-445D691DB419}" type="presParOf" srcId="{87303DA2-6CC7-4968-8107-011583B883BD}" destId="{C1155055-E7D5-43EB-A650-E58717DA1D14}" srcOrd="0" destOrd="0" presId="urn:microsoft.com/office/officeart/2005/8/layout/hierarchy1"/>
    <dgm:cxn modelId="{01273E71-ED86-4FA8-A8DE-5DAB0B678CF5}" type="presParOf" srcId="{87303DA2-6CC7-4968-8107-011583B883BD}" destId="{E7CEF552-6035-4982-AADC-F2F8FAE1ACF9}" srcOrd="1" destOrd="0" presId="urn:microsoft.com/office/officeart/2005/8/layout/hierarchy1"/>
    <dgm:cxn modelId="{2D37122F-8F84-463C-AB4C-55657A24186B}" type="presParOf" srcId="{ABCA4117-E4CA-49B2-98B9-B447AEBDDA25}" destId="{9F9F8157-7C52-4A8E-9B23-326DA93F806F}" srcOrd="1" destOrd="0" presId="urn:microsoft.com/office/officeart/2005/8/layout/hierarchy1"/>
    <dgm:cxn modelId="{7E984996-F16A-4D53-8105-F75056D269B4}" type="presParOf" srcId="{9F9F8157-7C52-4A8E-9B23-326DA93F806F}" destId="{F3E290E1-3F0E-4CF5-90C3-96AE60C0C043}" srcOrd="0" destOrd="0" presId="urn:microsoft.com/office/officeart/2005/8/layout/hierarchy1"/>
    <dgm:cxn modelId="{5BFFC375-66E0-431B-B885-DDBBD4AD33CB}" type="presParOf" srcId="{9F9F8157-7C52-4A8E-9B23-326DA93F806F}" destId="{1576DB7E-E661-449D-BB9D-8AEDD073331A}" srcOrd="1" destOrd="0" presId="urn:microsoft.com/office/officeart/2005/8/layout/hierarchy1"/>
    <dgm:cxn modelId="{F7F6D364-60EC-4CEC-B10A-8FCF53CE66AA}" type="presParOf" srcId="{1576DB7E-E661-449D-BB9D-8AEDD073331A}" destId="{1EE30401-F3E6-416D-908B-84F1FFCB8952}" srcOrd="0" destOrd="0" presId="urn:microsoft.com/office/officeart/2005/8/layout/hierarchy1"/>
    <dgm:cxn modelId="{E81DB2CC-1E91-4265-894F-F710754A5787}" type="presParOf" srcId="{1EE30401-F3E6-416D-908B-84F1FFCB8952}" destId="{5B8D9B5F-5997-4D55-B6DE-2D484F20A540}" srcOrd="0" destOrd="0" presId="urn:microsoft.com/office/officeart/2005/8/layout/hierarchy1"/>
    <dgm:cxn modelId="{83F954B5-4B68-45B0-9A07-6B386ADA0C42}" type="presParOf" srcId="{1EE30401-F3E6-416D-908B-84F1FFCB8952}" destId="{3B5F9A9B-918C-41BA-BC99-93AE8FB8D00A}" srcOrd="1" destOrd="0" presId="urn:microsoft.com/office/officeart/2005/8/layout/hierarchy1"/>
    <dgm:cxn modelId="{99A30A34-F039-45F5-94A0-7F4BE27043D7}" type="presParOf" srcId="{1576DB7E-E661-449D-BB9D-8AEDD073331A}" destId="{B3E5207A-4F4D-452C-BC32-BCA15EF09B15}" srcOrd="1" destOrd="0" presId="urn:microsoft.com/office/officeart/2005/8/layout/hierarchy1"/>
    <dgm:cxn modelId="{78185826-3DF1-46F4-8B93-61511AEA80D1}" type="presParOf" srcId="{9F9F8157-7C52-4A8E-9B23-326DA93F806F}" destId="{E7E5D53D-667F-4C77-9705-BD6D43C06427}" srcOrd="2" destOrd="0" presId="urn:microsoft.com/office/officeart/2005/8/layout/hierarchy1"/>
    <dgm:cxn modelId="{F3FC798E-851B-4A26-A2D7-D10B1D81154D}" type="presParOf" srcId="{9F9F8157-7C52-4A8E-9B23-326DA93F806F}" destId="{266F3076-B815-42D2-94C1-066AB41C9858}" srcOrd="3" destOrd="0" presId="urn:microsoft.com/office/officeart/2005/8/layout/hierarchy1"/>
    <dgm:cxn modelId="{3ADE1A13-A2A1-4CC5-8C78-609D51124220}" type="presParOf" srcId="{266F3076-B815-42D2-94C1-066AB41C9858}" destId="{5CB84613-76AE-4262-8AF5-009935E2E4F1}" srcOrd="0" destOrd="0" presId="urn:microsoft.com/office/officeart/2005/8/layout/hierarchy1"/>
    <dgm:cxn modelId="{67261CD7-6B05-46B7-8ED2-9B8789B53C3E}" type="presParOf" srcId="{5CB84613-76AE-4262-8AF5-009935E2E4F1}" destId="{9BCE2B5D-CB41-4117-8FC4-F00960F7B132}" srcOrd="0" destOrd="0" presId="urn:microsoft.com/office/officeart/2005/8/layout/hierarchy1"/>
    <dgm:cxn modelId="{14FCDB1E-9088-4A8C-BDBA-DE7FE60C1C92}" type="presParOf" srcId="{5CB84613-76AE-4262-8AF5-009935E2E4F1}" destId="{7B8E7CF7-FC68-4055-BE85-9DAEA088907A}" srcOrd="1" destOrd="0" presId="urn:microsoft.com/office/officeart/2005/8/layout/hierarchy1"/>
    <dgm:cxn modelId="{A96979F7-D73F-4854-983E-252AD63FEEE4}" type="presParOf" srcId="{266F3076-B815-42D2-94C1-066AB41C9858}" destId="{3CADC8D8-3C73-4B70-A69B-579273FBABE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9DC18B-0BA6-4A44-8A22-7CB51ADEBF4E}" type="doc">
      <dgm:prSet loTypeId="urn:microsoft.com/office/officeart/2005/8/layout/radial4" loCatId="relationship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hu-HU"/>
        </a:p>
      </dgm:t>
    </dgm:pt>
    <dgm:pt modelId="{068A354E-BFF0-4394-A257-3C2A0F7CC9B1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sk-SK" sz="15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Modern</a:t>
          </a:r>
          <a:r>
            <a:rPr lang="sk-SK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</a:t>
          </a:r>
          <a:r>
            <a:rPr lang="sk-SK" sz="15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nonprofit</a:t>
          </a:r>
          <a:r>
            <a:rPr lang="sk-SK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</a:t>
          </a:r>
          <a:r>
            <a:rPr lang="sk-SK" sz="15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marketingstratégia</a:t>
          </a:r>
          <a:endParaRPr lang="hu-HU" sz="15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4AC9E474-0469-4793-B56C-0B73CE0A2F33}" type="parTrans" cxnId="{9B41A573-6FD2-4D03-864D-CB2E97BFA114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652157E7-91BD-465D-A83F-0B346E04C9B8}" type="sibTrans" cxnId="{9B41A573-6FD2-4D03-864D-CB2E97BFA114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95BBDB72-C7FD-4AA0-861E-40B466C27BA4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sk-SK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Email marketing</a:t>
          </a:r>
          <a:endParaRPr lang="hu-HU" sz="1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6047E8C5-A6B3-44CD-BF87-169A0C5AD8D1}" type="parTrans" cxnId="{C866B0B0-EB23-4A12-AC77-C3873D21FB7C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13E41E18-DC98-4FDC-98F9-BA886C4EABF2}" type="sibTrans" cxnId="{C866B0B0-EB23-4A12-AC77-C3873D21FB7C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2416BA7B-0CD4-4FFF-8FF6-1A5AC428C331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sk-SK" sz="13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Esemény</a:t>
          </a:r>
          <a:r>
            <a:rPr lang="sk-SK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-marketing</a:t>
          </a:r>
          <a:endParaRPr lang="hu-HU" sz="1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A724A8A1-8DE8-47C7-962F-AAC4FC593226}" type="parTrans" cxnId="{2D29C8A2-F79E-41B4-A3CA-728352628CCC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FD16A6B0-6C64-4DF0-9BD1-CAABB2710170}" type="sibTrans" cxnId="{2D29C8A2-F79E-41B4-A3CA-728352628CCC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AD599267-CC1C-4A88-8BD7-365B8C9C1D63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sk-SK" sz="13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Videó</a:t>
          </a:r>
          <a:r>
            <a:rPr lang="sk-SK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marketing</a:t>
          </a:r>
          <a:endParaRPr lang="hu-HU" sz="1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32C1ED0C-609C-48A0-8FF4-98695876E029}" type="parTrans" cxnId="{247FF457-1720-4F6A-B477-BE9984425B51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DF57DFCD-FFE9-4373-82A2-12DD842510D6}" type="sibTrans" cxnId="{247FF457-1720-4F6A-B477-BE9984425B51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B102005F-D39B-4A25-94AA-3C561EF5B9ED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sk-SK" sz="13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Social</a:t>
          </a:r>
          <a:r>
            <a:rPr lang="sk-SK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</a:t>
          </a:r>
          <a:r>
            <a:rPr lang="sk-SK" sz="13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media</a:t>
          </a:r>
          <a:endParaRPr lang="hu-HU" sz="1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08653103-3882-4E32-B175-C59BDB220463}" type="parTrans" cxnId="{052C02CE-D5BC-43F7-9282-20D8D4DCFAF1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9A2A49E1-923F-4A1E-BCB3-AAC0BFB2D25F}" type="sibTrans" cxnId="{052C02CE-D5BC-43F7-9282-20D8D4DCFAF1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32A7DFC5-7BDF-4FC0-8B9D-331BCE9F1EFD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sk-SK" sz="13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Weboldal</a:t>
          </a:r>
          <a:endParaRPr lang="hu-HU" sz="1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E7A1C239-AC94-49CA-A83A-1C26FC561F56}" type="parTrans" cxnId="{4B3A67AE-2575-42A2-9888-8BE036452070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E164FB67-81ED-4DFC-98FC-1904F211A1BF}" type="sibTrans" cxnId="{4B3A67AE-2575-42A2-9888-8BE036452070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A413FB64-A8A5-4B48-847C-E84715844EBF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sk-SK" sz="13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Public</a:t>
          </a:r>
          <a:r>
            <a:rPr lang="sk-SK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</a:t>
          </a:r>
          <a:r>
            <a:rPr lang="sk-SK" sz="13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speaking</a:t>
          </a:r>
          <a:endParaRPr lang="hu-HU" sz="1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649AE705-DEFA-4ABE-B9BA-27E2405AD75A}" type="parTrans" cxnId="{32EA13A3-0AED-4E1A-98EB-B7EEE279A242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0A2DB670-A3F1-4E95-86E6-AA79223899B2}" type="sibTrans" cxnId="{32EA13A3-0AED-4E1A-98EB-B7EEE279A242}">
      <dgm:prSet/>
      <dgm:spPr/>
      <dgm:t>
        <a:bodyPr/>
        <a:lstStyle/>
        <a:p>
          <a:pPr>
            <a:lnSpc>
              <a:spcPct val="150000"/>
            </a:lnSpc>
          </a:pPr>
          <a:endParaRPr lang="hu-HU" sz="13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D6B1E376-4A99-422D-94C9-9F96435D7977}">
      <dgm:prSet custT="1"/>
      <dgm:spPr/>
      <dgm:t>
        <a:bodyPr/>
        <a:lstStyle/>
        <a:p>
          <a:r>
            <a:rPr lang="sk-SK" sz="1300" b="1" dirty="0" err="1">
              <a:latin typeface="Georgia" panose="02040502050405020303" pitchFamily="18" charset="0"/>
            </a:rPr>
            <a:t>Tartalom</a:t>
          </a:r>
          <a:r>
            <a:rPr lang="sk-SK" sz="1300" b="1" dirty="0">
              <a:latin typeface="Georgia" panose="02040502050405020303" pitchFamily="18" charset="0"/>
            </a:rPr>
            <a:t> marketing</a:t>
          </a:r>
          <a:endParaRPr lang="hu-HU" sz="1300" b="1" dirty="0">
            <a:latin typeface="Georgia" panose="02040502050405020303" pitchFamily="18" charset="0"/>
          </a:endParaRPr>
        </a:p>
      </dgm:t>
    </dgm:pt>
    <dgm:pt modelId="{B322B12F-295D-482B-A4D5-116E3C4AEB42}" type="parTrans" cxnId="{35540802-9022-4451-BD07-B83356067F2B}">
      <dgm:prSet/>
      <dgm:spPr/>
      <dgm:t>
        <a:bodyPr/>
        <a:lstStyle/>
        <a:p>
          <a:endParaRPr lang="hu-HU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gm:t>
    </dgm:pt>
    <dgm:pt modelId="{A246B070-01E0-47C2-8963-FE8B023EE7F2}" type="sibTrans" cxnId="{35540802-9022-4451-BD07-B83356067F2B}">
      <dgm:prSet/>
      <dgm:spPr/>
      <dgm:t>
        <a:bodyPr/>
        <a:lstStyle/>
        <a:p>
          <a:endParaRPr lang="hu-HU"/>
        </a:p>
      </dgm:t>
    </dgm:pt>
    <dgm:pt modelId="{939E355F-805E-4250-820D-960B12CD5239}" type="pres">
      <dgm:prSet presAssocID="{289DC18B-0BA6-4A44-8A22-7CB51ADEBF4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D2D6400-D300-4695-B6DC-E4C09CF604FE}" type="pres">
      <dgm:prSet presAssocID="{068A354E-BFF0-4394-A257-3C2A0F7CC9B1}" presName="centerShape" presStyleLbl="node0" presStyleIdx="0" presStyleCnt="1" custScaleX="158737" custScaleY="117614" custLinFactNeighborX="0" custLinFactNeighborY="-1308"/>
      <dgm:spPr/>
    </dgm:pt>
    <dgm:pt modelId="{3E974243-ED33-4E03-B5B5-3873BA34E862}" type="pres">
      <dgm:prSet presAssocID="{6047E8C5-A6B3-44CD-BF87-169A0C5AD8D1}" presName="parTrans" presStyleLbl="bgSibTrans2D1" presStyleIdx="0" presStyleCnt="7"/>
      <dgm:spPr/>
    </dgm:pt>
    <dgm:pt modelId="{1AB6882A-DD1C-4B31-9254-C2630189B5FD}" type="pres">
      <dgm:prSet presAssocID="{95BBDB72-C7FD-4AA0-861E-40B466C27BA4}" presName="node" presStyleLbl="node1" presStyleIdx="0" presStyleCnt="7">
        <dgm:presLayoutVars>
          <dgm:bulletEnabled val="1"/>
        </dgm:presLayoutVars>
      </dgm:prSet>
      <dgm:spPr/>
    </dgm:pt>
    <dgm:pt modelId="{CAE50383-BB30-4F10-A0B5-00561DD8DC9A}" type="pres">
      <dgm:prSet presAssocID="{A724A8A1-8DE8-47C7-962F-AAC4FC593226}" presName="parTrans" presStyleLbl="bgSibTrans2D1" presStyleIdx="1" presStyleCnt="7"/>
      <dgm:spPr/>
    </dgm:pt>
    <dgm:pt modelId="{08150165-F43D-4AC3-A30E-0F4D8101A506}" type="pres">
      <dgm:prSet presAssocID="{2416BA7B-0CD4-4FFF-8FF6-1A5AC428C331}" presName="node" presStyleLbl="node1" presStyleIdx="1" presStyleCnt="7">
        <dgm:presLayoutVars>
          <dgm:bulletEnabled val="1"/>
        </dgm:presLayoutVars>
      </dgm:prSet>
      <dgm:spPr/>
    </dgm:pt>
    <dgm:pt modelId="{353B1D9D-C5FF-4C38-A021-02DD52D489AF}" type="pres">
      <dgm:prSet presAssocID="{32C1ED0C-609C-48A0-8FF4-98695876E029}" presName="parTrans" presStyleLbl="bgSibTrans2D1" presStyleIdx="2" presStyleCnt="7"/>
      <dgm:spPr/>
    </dgm:pt>
    <dgm:pt modelId="{72A59750-BF62-4954-A0EC-2107E75D210E}" type="pres">
      <dgm:prSet presAssocID="{AD599267-CC1C-4A88-8BD7-365B8C9C1D63}" presName="node" presStyleLbl="node1" presStyleIdx="2" presStyleCnt="7">
        <dgm:presLayoutVars>
          <dgm:bulletEnabled val="1"/>
        </dgm:presLayoutVars>
      </dgm:prSet>
      <dgm:spPr/>
    </dgm:pt>
    <dgm:pt modelId="{E910FF7F-1812-4288-9762-72EF2E7C1951}" type="pres">
      <dgm:prSet presAssocID="{08653103-3882-4E32-B175-C59BDB220463}" presName="parTrans" presStyleLbl="bgSibTrans2D1" presStyleIdx="3" presStyleCnt="7"/>
      <dgm:spPr/>
    </dgm:pt>
    <dgm:pt modelId="{117CD9CD-7502-4CE9-847C-31E39BC10D67}" type="pres">
      <dgm:prSet presAssocID="{B102005F-D39B-4A25-94AA-3C561EF5B9ED}" presName="node" presStyleLbl="node1" presStyleIdx="3" presStyleCnt="7">
        <dgm:presLayoutVars>
          <dgm:bulletEnabled val="1"/>
        </dgm:presLayoutVars>
      </dgm:prSet>
      <dgm:spPr/>
    </dgm:pt>
    <dgm:pt modelId="{766E5A69-3998-4E05-B29F-F513FEA63F48}" type="pres">
      <dgm:prSet presAssocID="{E7A1C239-AC94-49CA-A83A-1C26FC561F56}" presName="parTrans" presStyleLbl="bgSibTrans2D1" presStyleIdx="4" presStyleCnt="7"/>
      <dgm:spPr/>
    </dgm:pt>
    <dgm:pt modelId="{AD2303DA-C5A6-4B9B-80FC-84C4D1F8C39E}" type="pres">
      <dgm:prSet presAssocID="{32A7DFC5-7BDF-4FC0-8B9D-331BCE9F1EFD}" presName="node" presStyleLbl="node1" presStyleIdx="4" presStyleCnt="7">
        <dgm:presLayoutVars>
          <dgm:bulletEnabled val="1"/>
        </dgm:presLayoutVars>
      </dgm:prSet>
      <dgm:spPr/>
    </dgm:pt>
    <dgm:pt modelId="{04DAC2E9-EC66-41FE-8600-C98DA5BAF33C}" type="pres">
      <dgm:prSet presAssocID="{649AE705-DEFA-4ABE-B9BA-27E2405AD75A}" presName="parTrans" presStyleLbl="bgSibTrans2D1" presStyleIdx="5" presStyleCnt="7"/>
      <dgm:spPr/>
    </dgm:pt>
    <dgm:pt modelId="{32EB1C1A-3CAE-4C1C-82EA-D54635C62919}" type="pres">
      <dgm:prSet presAssocID="{A413FB64-A8A5-4B48-847C-E84715844EBF}" presName="node" presStyleLbl="node1" presStyleIdx="5" presStyleCnt="7">
        <dgm:presLayoutVars>
          <dgm:bulletEnabled val="1"/>
        </dgm:presLayoutVars>
      </dgm:prSet>
      <dgm:spPr/>
    </dgm:pt>
    <dgm:pt modelId="{BFD5C252-EF2F-4E3E-8B22-B9349C7092AA}" type="pres">
      <dgm:prSet presAssocID="{B322B12F-295D-482B-A4D5-116E3C4AEB42}" presName="parTrans" presStyleLbl="bgSibTrans2D1" presStyleIdx="6" presStyleCnt="7"/>
      <dgm:spPr/>
    </dgm:pt>
    <dgm:pt modelId="{57096FD6-237B-42E5-9998-94BDBCBB4DD6}" type="pres">
      <dgm:prSet presAssocID="{D6B1E376-4A99-422D-94C9-9F96435D7977}" presName="node" presStyleLbl="node1" presStyleIdx="6" presStyleCnt="7" custRadScaleRad="100572">
        <dgm:presLayoutVars>
          <dgm:bulletEnabled val="1"/>
        </dgm:presLayoutVars>
      </dgm:prSet>
      <dgm:spPr/>
    </dgm:pt>
  </dgm:ptLst>
  <dgm:cxnLst>
    <dgm:cxn modelId="{35540802-9022-4451-BD07-B83356067F2B}" srcId="{068A354E-BFF0-4394-A257-3C2A0F7CC9B1}" destId="{D6B1E376-4A99-422D-94C9-9F96435D7977}" srcOrd="6" destOrd="0" parTransId="{B322B12F-295D-482B-A4D5-116E3C4AEB42}" sibTransId="{A246B070-01E0-47C2-8963-FE8B023EE7F2}"/>
    <dgm:cxn modelId="{4C7F690A-D8B0-489D-89D8-E8625690CCE3}" type="presOf" srcId="{AD599267-CC1C-4A88-8BD7-365B8C9C1D63}" destId="{72A59750-BF62-4954-A0EC-2107E75D210E}" srcOrd="0" destOrd="0" presId="urn:microsoft.com/office/officeart/2005/8/layout/radial4"/>
    <dgm:cxn modelId="{238DFD25-2328-489D-AFF7-94A9049256E8}" type="presOf" srcId="{649AE705-DEFA-4ABE-B9BA-27E2405AD75A}" destId="{04DAC2E9-EC66-41FE-8600-C98DA5BAF33C}" srcOrd="0" destOrd="0" presId="urn:microsoft.com/office/officeart/2005/8/layout/radial4"/>
    <dgm:cxn modelId="{A86DBC33-1D95-4248-92A7-4D93B037D130}" type="presOf" srcId="{6047E8C5-A6B3-44CD-BF87-169A0C5AD8D1}" destId="{3E974243-ED33-4E03-B5B5-3873BA34E862}" srcOrd="0" destOrd="0" presId="urn:microsoft.com/office/officeart/2005/8/layout/radial4"/>
    <dgm:cxn modelId="{75B4FC33-69D8-4457-92BF-BCCE59676005}" type="presOf" srcId="{E7A1C239-AC94-49CA-A83A-1C26FC561F56}" destId="{766E5A69-3998-4E05-B29F-F513FEA63F48}" srcOrd="0" destOrd="0" presId="urn:microsoft.com/office/officeart/2005/8/layout/radial4"/>
    <dgm:cxn modelId="{33AEF83A-1275-4FA1-8DE4-5C17AD49F11E}" type="presOf" srcId="{2416BA7B-0CD4-4FFF-8FF6-1A5AC428C331}" destId="{08150165-F43D-4AC3-A30E-0F4D8101A506}" srcOrd="0" destOrd="0" presId="urn:microsoft.com/office/officeart/2005/8/layout/radial4"/>
    <dgm:cxn modelId="{9B41A573-6FD2-4D03-864D-CB2E97BFA114}" srcId="{289DC18B-0BA6-4A44-8A22-7CB51ADEBF4E}" destId="{068A354E-BFF0-4394-A257-3C2A0F7CC9B1}" srcOrd="0" destOrd="0" parTransId="{4AC9E474-0469-4793-B56C-0B73CE0A2F33}" sibTransId="{652157E7-91BD-465D-A83F-0B346E04C9B8}"/>
    <dgm:cxn modelId="{6303B457-A15B-4FAA-ACCF-49C38DD3639B}" type="presOf" srcId="{A724A8A1-8DE8-47C7-962F-AAC4FC593226}" destId="{CAE50383-BB30-4F10-A0B5-00561DD8DC9A}" srcOrd="0" destOrd="0" presId="urn:microsoft.com/office/officeart/2005/8/layout/radial4"/>
    <dgm:cxn modelId="{247FF457-1720-4F6A-B477-BE9984425B51}" srcId="{068A354E-BFF0-4394-A257-3C2A0F7CC9B1}" destId="{AD599267-CC1C-4A88-8BD7-365B8C9C1D63}" srcOrd="2" destOrd="0" parTransId="{32C1ED0C-609C-48A0-8FF4-98695876E029}" sibTransId="{DF57DFCD-FFE9-4373-82A2-12DD842510D6}"/>
    <dgm:cxn modelId="{790DFA57-561D-467C-B865-7FF789E74FC8}" type="presOf" srcId="{068A354E-BFF0-4394-A257-3C2A0F7CC9B1}" destId="{BD2D6400-D300-4695-B6DC-E4C09CF604FE}" srcOrd="0" destOrd="0" presId="urn:microsoft.com/office/officeart/2005/8/layout/radial4"/>
    <dgm:cxn modelId="{2D29C8A2-F79E-41B4-A3CA-728352628CCC}" srcId="{068A354E-BFF0-4394-A257-3C2A0F7CC9B1}" destId="{2416BA7B-0CD4-4FFF-8FF6-1A5AC428C331}" srcOrd="1" destOrd="0" parTransId="{A724A8A1-8DE8-47C7-962F-AAC4FC593226}" sibTransId="{FD16A6B0-6C64-4DF0-9BD1-CAABB2710170}"/>
    <dgm:cxn modelId="{32EA13A3-0AED-4E1A-98EB-B7EEE279A242}" srcId="{068A354E-BFF0-4394-A257-3C2A0F7CC9B1}" destId="{A413FB64-A8A5-4B48-847C-E84715844EBF}" srcOrd="5" destOrd="0" parTransId="{649AE705-DEFA-4ABE-B9BA-27E2405AD75A}" sibTransId="{0A2DB670-A3F1-4E95-86E6-AA79223899B2}"/>
    <dgm:cxn modelId="{4B3A67AE-2575-42A2-9888-8BE036452070}" srcId="{068A354E-BFF0-4394-A257-3C2A0F7CC9B1}" destId="{32A7DFC5-7BDF-4FC0-8B9D-331BCE9F1EFD}" srcOrd="4" destOrd="0" parTransId="{E7A1C239-AC94-49CA-A83A-1C26FC561F56}" sibTransId="{E164FB67-81ED-4DFC-98FC-1904F211A1BF}"/>
    <dgm:cxn modelId="{C866B0B0-EB23-4A12-AC77-C3873D21FB7C}" srcId="{068A354E-BFF0-4394-A257-3C2A0F7CC9B1}" destId="{95BBDB72-C7FD-4AA0-861E-40B466C27BA4}" srcOrd="0" destOrd="0" parTransId="{6047E8C5-A6B3-44CD-BF87-169A0C5AD8D1}" sibTransId="{13E41E18-DC98-4FDC-98F9-BA886C4EABF2}"/>
    <dgm:cxn modelId="{FF614AB1-FFDD-4CF1-8914-4EF206D8642D}" type="presOf" srcId="{A413FB64-A8A5-4B48-847C-E84715844EBF}" destId="{32EB1C1A-3CAE-4C1C-82EA-D54635C62919}" srcOrd="0" destOrd="0" presId="urn:microsoft.com/office/officeart/2005/8/layout/radial4"/>
    <dgm:cxn modelId="{052C02CE-D5BC-43F7-9282-20D8D4DCFAF1}" srcId="{068A354E-BFF0-4394-A257-3C2A0F7CC9B1}" destId="{B102005F-D39B-4A25-94AA-3C561EF5B9ED}" srcOrd="3" destOrd="0" parTransId="{08653103-3882-4E32-B175-C59BDB220463}" sibTransId="{9A2A49E1-923F-4A1E-BCB3-AAC0BFB2D25F}"/>
    <dgm:cxn modelId="{4143C4CF-DD72-4CC4-B785-2157AA8C6173}" type="presOf" srcId="{08653103-3882-4E32-B175-C59BDB220463}" destId="{E910FF7F-1812-4288-9762-72EF2E7C1951}" srcOrd="0" destOrd="0" presId="urn:microsoft.com/office/officeart/2005/8/layout/radial4"/>
    <dgm:cxn modelId="{BF3646DC-25AF-40E4-B3AC-BD3D9EFFD041}" type="presOf" srcId="{B322B12F-295D-482B-A4D5-116E3C4AEB42}" destId="{BFD5C252-EF2F-4E3E-8B22-B9349C7092AA}" srcOrd="0" destOrd="0" presId="urn:microsoft.com/office/officeart/2005/8/layout/radial4"/>
    <dgm:cxn modelId="{1DF5EBE2-6FF4-41F1-8A37-002E739CFCD5}" type="presOf" srcId="{32A7DFC5-7BDF-4FC0-8B9D-331BCE9F1EFD}" destId="{AD2303DA-C5A6-4B9B-80FC-84C4D1F8C39E}" srcOrd="0" destOrd="0" presId="urn:microsoft.com/office/officeart/2005/8/layout/radial4"/>
    <dgm:cxn modelId="{FF4BA1E3-F5DD-44AA-A12C-B320EC27682C}" type="presOf" srcId="{B102005F-D39B-4A25-94AA-3C561EF5B9ED}" destId="{117CD9CD-7502-4CE9-847C-31E39BC10D67}" srcOrd="0" destOrd="0" presId="urn:microsoft.com/office/officeart/2005/8/layout/radial4"/>
    <dgm:cxn modelId="{440F24E9-2E9E-4445-81B6-ECA0F76DF6FD}" type="presOf" srcId="{289DC18B-0BA6-4A44-8A22-7CB51ADEBF4E}" destId="{939E355F-805E-4250-820D-960B12CD5239}" srcOrd="0" destOrd="0" presId="urn:microsoft.com/office/officeart/2005/8/layout/radial4"/>
    <dgm:cxn modelId="{861335F1-7E4E-4206-B687-BA4A02186691}" type="presOf" srcId="{95BBDB72-C7FD-4AA0-861E-40B466C27BA4}" destId="{1AB6882A-DD1C-4B31-9254-C2630189B5FD}" srcOrd="0" destOrd="0" presId="urn:microsoft.com/office/officeart/2005/8/layout/radial4"/>
    <dgm:cxn modelId="{ED5343F3-E779-47A6-9946-11B7855CC0C3}" type="presOf" srcId="{D6B1E376-4A99-422D-94C9-9F96435D7977}" destId="{57096FD6-237B-42E5-9998-94BDBCBB4DD6}" srcOrd="0" destOrd="0" presId="urn:microsoft.com/office/officeart/2005/8/layout/radial4"/>
    <dgm:cxn modelId="{F79965F6-B0D3-4E2A-895E-98F26BFF6652}" type="presOf" srcId="{32C1ED0C-609C-48A0-8FF4-98695876E029}" destId="{353B1D9D-C5FF-4C38-A021-02DD52D489AF}" srcOrd="0" destOrd="0" presId="urn:microsoft.com/office/officeart/2005/8/layout/radial4"/>
    <dgm:cxn modelId="{C21A8038-3267-437C-81E9-AE69E2AF46A7}" type="presParOf" srcId="{939E355F-805E-4250-820D-960B12CD5239}" destId="{BD2D6400-D300-4695-B6DC-E4C09CF604FE}" srcOrd="0" destOrd="0" presId="urn:microsoft.com/office/officeart/2005/8/layout/radial4"/>
    <dgm:cxn modelId="{3571833F-BC3E-48D3-B0E6-56889706B56C}" type="presParOf" srcId="{939E355F-805E-4250-820D-960B12CD5239}" destId="{3E974243-ED33-4E03-B5B5-3873BA34E862}" srcOrd="1" destOrd="0" presId="urn:microsoft.com/office/officeart/2005/8/layout/radial4"/>
    <dgm:cxn modelId="{B6FAE6AE-8407-465E-9019-F45D01282AE1}" type="presParOf" srcId="{939E355F-805E-4250-820D-960B12CD5239}" destId="{1AB6882A-DD1C-4B31-9254-C2630189B5FD}" srcOrd="2" destOrd="0" presId="urn:microsoft.com/office/officeart/2005/8/layout/radial4"/>
    <dgm:cxn modelId="{F6A806BB-FE5A-4CAE-8F5D-073E42D25A98}" type="presParOf" srcId="{939E355F-805E-4250-820D-960B12CD5239}" destId="{CAE50383-BB30-4F10-A0B5-00561DD8DC9A}" srcOrd="3" destOrd="0" presId="urn:microsoft.com/office/officeart/2005/8/layout/radial4"/>
    <dgm:cxn modelId="{3FA97EF6-573E-42EB-B63A-D7F38354CDC6}" type="presParOf" srcId="{939E355F-805E-4250-820D-960B12CD5239}" destId="{08150165-F43D-4AC3-A30E-0F4D8101A506}" srcOrd="4" destOrd="0" presId="urn:microsoft.com/office/officeart/2005/8/layout/radial4"/>
    <dgm:cxn modelId="{5DF8D8D9-4CF9-4BF3-B646-F746F4EEA631}" type="presParOf" srcId="{939E355F-805E-4250-820D-960B12CD5239}" destId="{353B1D9D-C5FF-4C38-A021-02DD52D489AF}" srcOrd="5" destOrd="0" presId="urn:microsoft.com/office/officeart/2005/8/layout/radial4"/>
    <dgm:cxn modelId="{E65F2E6F-BD11-49BE-BEAE-572801215502}" type="presParOf" srcId="{939E355F-805E-4250-820D-960B12CD5239}" destId="{72A59750-BF62-4954-A0EC-2107E75D210E}" srcOrd="6" destOrd="0" presId="urn:microsoft.com/office/officeart/2005/8/layout/radial4"/>
    <dgm:cxn modelId="{7AD69E1C-0672-480B-A8FF-FC1F85CB3820}" type="presParOf" srcId="{939E355F-805E-4250-820D-960B12CD5239}" destId="{E910FF7F-1812-4288-9762-72EF2E7C1951}" srcOrd="7" destOrd="0" presId="urn:microsoft.com/office/officeart/2005/8/layout/radial4"/>
    <dgm:cxn modelId="{79BED778-C5A8-4BA9-96C1-31ACE14B2DB3}" type="presParOf" srcId="{939E355F-805E-4250-820D-960B12CD5239}" destId="{117CD9CD-7502-4CE9-847C-31E39BC10D67}" srcOrd="8" destOrd="0" presId="urn:microsoft.com/office/officeart/2005/8/layout/radial4"/>
    <dgm:cxn modelId="{362F6FC5-DA41-4DCB-9842-9D6E574B737B}" type="presParOf" srcId="{939E355F-805E-4250-820D-960B12CD5239}" destId="{766E5A69-3998-4E05-B29F-F513FEA63F48}" srcOrd="9" destOrd="0" presId="urn:microsoft.com/office/officeart/2005/8/layout/radial4"/>
    <dgm:cxn modelId="{23100256-6F46-4E87-8EA8-23E6BBFFC6E2}" type="presParOf" srcId="{939E355F-805E-4250-820D-960B12CD5239}" destId="{AD2303DA-C5A6-4B9B-80FC-84C4D1F8C39E}" srcOrd="10" destOrd="0" presId="urn:microsoft.com/office/officeart/2005/8/layout/radial4"/>
    <dgm:cxn modelId="{34D40938-1005-4A79-8927-EDE1C43CEEF9}" type="presParOf" srcId="{939E355F-805E-4250-820D-960B12CD5239}" destId="{04DAC2E9-EC66-41FE-8600-C98DA5BAF33C}" srcOrd="11" destOrd="0" presId="urn:microsoft.com/office/officeart/2005/8/layout/radial4"/>
    <dgm:cxn modelId="{8A53AC90-27B3-47F9-849A-620CA8D91DC9}" type="presParOf" srcId="{939E355F-805E-4250-820D-960B12CD5239}" destId="{32EB1C1A-3CAE-4C1C-82EA-D54635C62919}" srcOrd="12" destOrd="0" presId="urn:microsoft.com/office/officeart/2005/8/layout/radial4"/>
    <dgm:cxn modelId="{9DB3E7C8-4133-4C70-A664-2C845278EEE0}" type="presParOf" srcId="{939E355F-805E-4250-820D-960B12CD5239}" destId="{BFD5C252-EF2F-4E3E-8B22-B9349C7092AA}" srcOrd="13" destOrd="0" presId="urn:microsoft.com/office/officeart/2005/8/layout/radial4"/>
    <dgm:cxn modelId="{791BBA99-D22C-448F-B044-A6D723693668}" type="presParOf" srcId="{939E355F-805E-4250-820D-960B12CD5239}" destId="{57096FD6-237B-42E5-9998-94BDBCBB4DD6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E7E92A-EEB5-4F26-8242-8C360202BC74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39CC90E-7BFD-461B-B27B-7C2E1CFA8B08}">
      <dgm:prSet custT="1"/>
      <dgm:spPr/>
      <dgm:t>
        <a:bodyPr/>
        <a:lstStyle/>
        <a:p>
          <a:r>
            <a:rPr lang="hu-HU" sz="1600" b="1">
              <a:latin typeface="Georgia" panose="02040502050405020303" pitchFamily="18" charset="0"/>
              <a:ea typeface="Ebrima" panose="02000000000000000000" pitchFamily="2" charset="0"/>
              <a:cs typeface="Ebrima" panose="02000000000000000000" pitchFamily="2" charset="0"/>
            </a:rPr>
            <a:t>Egyértelmű, a potenciális adományozók számára látható márkaüzenetek kifejlesztése.</a:t>
          </a:r>
          <a:endParaRPr lang="en-US" sz="1600" b="1" dirty="0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BE89483F-8075-40AE-B642-2B5E03A1151C}" type="parTrans" cxnId="{B3822447-E74F-4D19-8D04-942DFBDC0558}">
      <dgm:prSet/>
      <dgm:spPr/>
      <dgm:t>
        <a:bodyPr/>
        <a:lstStyle/>
        <a:p>
          <a:endParaRPr lang="en-US" sz="2400" b="1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8B95957D-0780-4D62-B80A-9F610844AC1D}" type="sibTrans" cxnId="{B3822447-E74F-4D19-8D04-942DFBDC0558}">
      <dgm:prSet/>
      <dgm:spPr/>
      <dgm:t>
        <a:bodyPr/>
        <a:lstStyle/>
        <a:p>
          <a:endParaRPr lang="en-US" sz="2400" b="1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9DD71BF2-31CC-4185-9212-0B3422E16F61}">
      <dgm:prSet custT="1"/>
      <dgm:spPr/>
      <dgm:t>
        <a:bodyPr/>
        <a:lstStyle/>
        <a:p>
          <a:r>
            <a:rPr lang="hu-HU" sz="1600" b="1">
              <a:latin typeface="Georgia" panose="02040502050405020303" pitchFamily="18" charset="0"/>
              <a:ea typeface="Ebrima" panose="02000000000000000000" pitchFamily="2" charset="0"/>
              <a:cs typeface="Ebrima" panose="02000000000000000000" pitchFamily="2" charset="0"/>
            </a:rPr>
            <a:t>Figyelemfelkeltő webes tartalmak létrehozása a webhely új és meglévő látogatóinak tájékoztatása, inspirációja és elérése érdekében.</a:t>
          </a:r>
          <a:endParaRPr lang="en-US" sz="1600" b="1" dirty="0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70B9D2EC-93C0-408B-A95A-A16158158280}" type="parTrans" cxnId="{5F876298-B343-47F6-BB57-5F7760CF765E}">
      <dgm:prSet/>
      <dgm:spPr/>
      <dgm:t>
        <a:bodyPr/>
        <a:lstStyle/>
        <a:p>
          <a:endParaRPr lang="en-US" sz="2400" b="1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C284B101-7554-440B-87DA-66E01090A8E3}" type="sibTrans" cxnId="{5F876298-B343-47F6-BB57-5F7760CF765E}">
      <dgm:prSet/>
      <dgm:spPr/>
      <dgm:t>
        <a:bodyPr/>
        <a:lstStyle/>
        <a:p>
          <a:endParaRPr lang="en-US" sz="2400" b="1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D7F2F494-1E0E-44FC-AB7D-147C9E1B5D80}">
      <dgm:prSet custT="1"/>
      <dgm:spPr/>
      <dgm:t>
        <a:bodyPr/>
        <a:lstStyle/>
        <a:p>
          <a:r>
            <a:rPr lang="hu-HU" sz="1600" b="1" dirty="0">
              <a:latin typeface="Georgia" panose="02040502050405020303" pitchFamily="18" charset="0"/>
              <a:ea typeface="Ebrima" panose="02000000000000000000" pitchFamily="2" charset="0"/>
              <a:cs typeface="Ebrima" panose="02000000000000000000" pitchFamily="2" charset="0"/>
            </a:rPr>
            <a:t>Free Google Ad Grant alkalmazása, az elérés bővítése érdekében.</a:t>
          </a:r>
          <a:endParaRPr lang="en-US" sz="1600" b="1" dirty="0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B6631CC8-F892-4C58-86E9-A74018DF4B01}" type="parTrans" cxnId="{40A6C5FF-948E-47D7-84BB-2302A3C07380}">
      <dgm:prSet/>
      <dgm:spPr/>
      <dgm:t>
        <a:bodyPr/>
        <a:lstStyle/>
        <a:p>
          <a:endParaRPr lang="en-US" sz="2400" b="1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CFE90439-1C14-4A08-988B-7B6E9F730C64}" type="sibTrans" cxnId="{40A6C5FF-948E-47D7-84BB-2302A3C07380}">
      <dgm:prSet/>
      <dgm:spPr/>
      <dgm:t>
        <a:bodyPr/>
        <a:lstStyle/>
        <a:p>
          <a:endParaRPr lang="en-US" sz="2400" b="1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285DC5DA-F6F8-4589-9D0A-DD9846772256}">
      <dgm:prSet custT="1"/>
      <dgm:spPr/>
      <dgm:t>
        <a:bodyPr/>
        <a:lstStyle/>
        <a:p>
          <a:r>
            <a:rPr lang="hu-HU" sz="1600" b="1">
              <a:latin typeface="Georgia" panose="02040502050405020303" pitchFamily="18" charset="0"/>
              <a:ea typeface="Ebrima" panose="02000000000000000000" pitchFamily="2" charset="0"/>
              <a:cs typeface="Ebrima" panose="02000000000000000000" pitchFamily="2" charset="0"/>
            </a:rPr>
            <a:t>A jelenlegi, a korábbi és a potenciális adományozók „kézben tartása” e-mail marketinggel.</a:t>
          </a:r>
          <a:endParaRPr lang="en-US" sz="1600" b="1" dirty="0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620A04D9-4567-4509-B17B-8476379AD103}" type="parTrans" cxnId="{AAABF37C-1DD6-4D5B-B50D-311901A46E28}">
      <dgm:prSet/>
      <dgm:spPr/>
      <dgm:t>
        <a:bodyPr/>
        <a:lstStyle/>
        <a:p>
          <a:endParaRPr lang="en-US" sz="2400" b="1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18CC8EE5-1165-401A-9EA7-1ED3BAF5F199}" type="sibTrans" cxnId="{AAABF37C-1DD6-4D5B-B50D-311901A46E28}">
      <dgm:prSet/>
      <dgm:spPr/>
      <dgm:t>
        <a:bodyPr/>
        <a:lstStyle/>
        <a:p>
          <a:endParaRPr lang="en-US" sz="2400" b="1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3D3F0DEF-79C0-4CA4-8C72-0E82504BCFE8}">
      <dgm:prSet custT="1"/>
      <dgm:spPr/>
      <dgm:t>
        <a:bodyPr/>
        <a:lstStyle/>
        <a:p>
          <a:r>
            <a:rPr lang="hu-HU" sz="1600" b="1">
              <a:latin typeface="Georgia" panose="02040502050405020303" pitchFamily="18" charset="0"/>
              <a:ea typeface="Ebrima" panose="02000000000000000000" pitchFamily="2" charset="0"/>
              <a:cs typeface="Ebrima" panose="02000000000000000000" pitchFamily="2" charset="0"/>
            </a:rPr>
            <a:t>Közösségi média elérés növelése organikus bejegyzések és fizetett hirdetések kombinációjával.</a:t>
          </a:r>
          <a:endParaRPr lang="en-US" sz="1600" b="1" dirty="0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3F896D8A-34C9-43FD-91DA-DC5A5BCF52CB}" type="parTrans" cxnId="{D6D0AD49-828D-4E8F-94E8-9E7E4D20F6FD}">
      <dgm:prSet/>
      <dgm:spPr/>
      <dgm:t>
        <a:bodyPr/>
        <a:lstStyle/>
        <a:p>
          <a:endParaRPr lang="en-US" sz="2400" b="1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8E7C41A9-938E-466F-88B4-7029BACE8570}" type="sibTrans" cxnId="{D6D0AD49-828D-4E8F-94E8-9E7E4D20F6FD}">
      <dgm:prSet/>
      <dgm:spPr/>
      <dgm:t>
        <a:bodyPr/>
        <a:lstStyle/>
        <a:p>
          <a:endParaRPr lang="en-US" sz="2400" b="1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BE3BC013-0E6C-4260-B5C3-08CCE7B8B2E3}" type="pres">
      <dgm:prSet presAssocID="{42E7E92A-EEB5-4F26-8242-8C360202BC74}" presName="linear" presStyleCnt="0">
        <dgm:presLayoutVars>
          <dgm:animLvl val="lvl"/>
          <dgm:resizeHandles val="exact"/>
        </dgm:presLayoutVars>
      </dgm:prSet>
      <dgm:spPr/>
    </dgm:pt>
    <dgm:pt modelId="{D7C07EA8-382D-4509-B93B-A88ACBDC5E57}" type="pres">
      <dgm:prSet presAssocID="{839CC90E-7BFD-461B-B27B-7C2E1CFA8B0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F6676E7-3FF1-4F02-8B29-50807924B8BE}" type="pres">
      <dgm:prSet presAssocID="{8B95957D-0780-4D62-B80A-9F610844AC1D}" presName="spacer" presStyleCnt="0"/>
      <dgm:spPr/>
    </dgm:pt>
    <dgm:pt modelId="{3C171F46-B09F-48F7-BC7D-834EF3FCD27B}" type="pres">
      <dgm:prSet presAssocID="{9DD71BF2-31CC-4185-9212-0B3422E16F6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1C2B764-73BD-4CF4-B5B4-FDEF4D1998A1}" type="pres">
      <dgm:prSet presAssocID="{C284B101-7554-440B-87DA-66E01090A8E3}" presName="spacer" presStyleCnt="0"/>
      <dgm:spPr/>
    </dgm:pt>
    <dgm:pt modelId="{36F22175-AD09-438C-8E52-14E3DF64B045}" type="pres">
      <dgm:prSet presAssocID="{D7F2F494-1E0E-44FC-AB7D-147C9E1B5D80}" presName="parentText" presStyleLbl="node1" presStyleIdx="2" presStyleCnt="5" custScaleY="99230">
        <dgm:presLayoutVars>
          <dgm:chMax val="0"/>
          <dgm:bulletEnabled val="1"/>
        </dgm:presLayoutVars>
      </dgm:prSet>
      <dgm:spPr/>
    </dgm:pt>
    <dgm:pt modelId="{5AE33FFC-6645-4A38-AC7F-4050B439002D}" type="pres">
      <dgm:prSet presAssocID="{CFE90439-1C14-4A08-988B-7B6E9F730C64}" presName="spacer" presStyleCnt="0"/>
      <dgm:spPr/>
    </dgm:pt>
    <dgm:pt modelId="{691FAE19-93CB-4C40-94D0-CEA24CD02AC3}" type="pres">
      <dgm:prSet presAssocID="{285DC5DA-F6F8-4589-9D0A-DD984677225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564EAAE-4B9E-4379-8D31-F05506090F33}" type="pres">
      <dgm:prSet presAssocID="{18CC8EE5-1165-401A-9EA7-1ED3BAF5F199}" presName="spacer" presStyleCnt="0"/>
      <dgm:spPr/>
    </dgm:pt>
    <dgm:pt modelId="{D2DEF511-AF70-4C14-9C07-BA3BA48B0E6F}" type="pres">
      <dgm:prSet presAssocID="{3D3F0DEF-79C0-4CA4-8C72-0E82504BCFE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7AC7630-ACC6-4B8C-B3A1-73F4C6A5C5B9}" type="presOf" srcId="{839CC90E-7BFD-461B-B27B-7C2E1CFA8B08}" destId="{D7C07EA8-382D-4509-B93B-A88ACBDC5E57}" srcOrd="0" destOrd="0" presId="urn:microsoft.com/office/officeart/2005/8/layout/vList2"/>
    <dgm:cxn modelId="{1A771836-B474-459F-9142-5EAF83EECB27}" type="presOf" srcId="{9DD71BF2-31CC-4185-9212-0B3422E16F61}" destId="{3C171F46-B09F-48F7-BC7D-834EF3FCD27B}" srcOrd="0" destOrd="0" presId="urn:microsoft.com/office/officeart/2005/8/layout/vList2"/>
    <dgm:cxn modelId="{B3822447-E74F-4D19-8D04-942DFBDC0558}" srcId="{42E7E92A-EEB5-4F26-8242-8C360202BC74}" destId="{839CC90E-7BFD-461B-B27B-7C2E1CFA8B08}" srcOrd="0" destOrd="0" parTransId="{BE89483F-8075-40AE-B642-2B5E03A1151C}" sibTransId="{8B95957D-0780-4D62-B80A-9F610844AC1D}"/>
    <dgm:cxn modelId="{D6D0AD49-828D-4E8F-94E8-9E7E4D20F6FD}" srcId="{42E7E92A-EEB5-4F26-8242-8C360202BC74}" destId="{3D3F0DEF-79C0-4CA4-8C72-0E82504BCFE8}" srcOrd="4" destOrd="0" parTransId="{3F896D8A-34C9-43FD-91DA-DC5A5BCF52CB}" sibTransId="{8E7C41A9-938E-466F-88B4-7029BACE8570}"/>
    <dgm:cxn modelId="{94E9104E-BAC4-400A-B38D-0B5D718EA9B3}" type="presOf" srcId="{3D3F0DEF-79C0-4CA4-8C72-0E82504BCFE8}" destId="{D2DEF511-AF70-4C14-9C07-BA3BA48B0E6F}" srcOrd="0" destOrd="0" presId="urn:microsoft.com/office/officeart/2005/8/layout/vList2"/>
    <dgm:cxn modelId="{AAABF37C-1DD6-4D5B-B50D-311901A46E28}" srcId="{42E7E92A-EEB5-4F26-8242-8C360202BC74}" destId="{285DC5DA-F6F8-4589-9D0A-DD9846772256}" srcOrd="3" destOrd="0" parTransId="{620A04D9-4567-4509-B17B-8476379AD103}" sibTransId="{18CC8EE5-1165-401A-9EA7-1ED3BAF5F199}"/>
    <dgm:cxn modelId="{785C7896-1EB5-41C5-9E73-0E46B59129F3}" type="presOf" srcId="{285DC5DA-F6F8-4589-9D0A-DD9846772256}" destId="{691FAE19-93CB-4C40-94D0-CEA24CD02AC3}" srcOrd="0" destOrd="0" presId="urn:microsoft.com/office/officeart/2005/8/layout/vList2"/>
    <dgm:cxn modelId="{5F876298-B343-47F6-BB57-5F7760CF765E}" srcId="{42E7E92A-EEB5-4F26-8242-8C360202BC74}" destId="{9DD71BF2-31CC-4185-9212-0B3422E16F61}" srcOrd="1" destOrd="0" parTransId="{70B9D2EC-93C0-408B-A95A-A16158158280}" sibTransId="{C284B101-7554-440B-87DA-66E01090A8E3}"/>
    <dgm:cxn modelId="{89E70BBB-9250-4D47-9D7C-DA9DBCB185A3}" type="presOf" srcId="{42E7E92A-EEB5-4F26-8242-8C360202BC74}" destId="{BE3BC013-0E6C-4260-B5C3-08CCE7B8B2E3}" srcOrd="0" destOrd="0" presId="urn:microsoft.com/office/officeart/2005/8/layout/vList2"/>
    <dgm:cxn modelId="{3C3551F6-8869-463B-9A34-A2C0C90E93A9}" type="presOf" srcId="{D7F2F494-1E0E-44FC-AB7D-147C9E1B5D80}" destId="{36F22175-AD09-438C-8E52-14E3DF64B045}" srcOrd="0" destOrd="0" presId="urn:microsoft.com/office/officeart/2005/8/layout/vList2"/>
    <dgm:cxn modelId="{40A6C5FF-948E-47D7-84BB-2302A3C07380}" srcId="{42E7E92A-EEB5-4F26-8242-8C360202BC74}" destId="{D7F2F494-1E0E-44FC-AB7D-147C9E1B5D80}" srcOrd="2" destOrd="0" parTransId="{B6631CC8-F892-4C58-86E9-A74018DF4B01}" sibTransId="{CFE90439-1C14-4A08-988B-7B6E9F730C64}"/>
    <dgm:cxn modelId="{A223E624-C3AD-42EF-B8FF-FA0E92973929}" type="presParOf" srcId="{BE3BC013-0E6C-4260-B5C3-08CCE7B8B2E3}" destId="{D7C07EA8-382D-4509-B93B-A88ACBDC5E57}" srcOrd="0" destOrd="0" presId="urn:microsoft.com/office/officeart/2005/8/layout/vList2"/>
    <dgm:cxn modelId="{030819CD-BC20-4F45-9F2E-A8AFFA292518}" type="presParOf" srcId="{BE3BC013-0E6C-4260-B5C3-08CCE7B8B2E3}" destId="{CF6676E7-3FF1-4F02-8B29-50807924B8BE}" srcOrd="1" destOrd="0" presId="urn:microsoft.com/office/officeart/2005/8/layout/vList2"/>
    <dgm:cxn modelId="{8AF3D358-7E76-40B2-A3D2-DB2CE4AF050A}" type="presParOf" srcId="{BE3BC013-0E6C-4260-B5C3-08CCE7B8B2E3}" destId="{3C171F46-B09F-48F7-BC7D-834EF3FCD27B}" srcOrd="2" destOrd="0" presId="urn:microsoft.com/office/officeart/2005/8/layout/vList2"/>
    <dgm:cxn modelId="{642D4CF0-90BC-43F9-BA15-5F57D13D2793}" type="presParOf" srcId="{BE3BC013-0E6C-4260-B5C3-08CCE7B8B2E3}" destId="{11C2B764-73BD-4CF4-B5B4-FDEF4D1998A1}" srcOrd="3" destOrd="0" presId="urn:microsoft.com/office/officeart/2005/8/layout/vList2"/>
    <dgm:cxn modelId="{DD92EADA-7AFB-463D-A368-A2E9E0E78417}" type="presParOf" srcId="{BE3BC013-0E6C-4260-B5C3-08CCE7B8B2E3}" destId="{36F22175-AD09-438C-8E52-14E3DF64B045}" srcOrd="4" destOrd="0" presId="urn:microsoft.com/office/officeart/2005/8/layout/vList2"/>
    <dgm:cxn modelId="{867852C0-35E5-4ACE-AD10-944A6880C885}" type="presParOf" srcId="{BE3BC013-0E6C-4260-B5C3-08CCE7B8B2E3}" destId="{5AE33FFC-6645-4A38-AC7F-4050B439002D}" srcOrd="5" destOrd="0" presId="urn:microsoft.com/office/officeart/2005/8/layout/vList2"/>
    <dgm:cxn modelId="{9B1D1700-D838-4632-9443-6901F4920A0D}" type="presParOf" srcId="{BE3BC013-0E6C-4260-B5C3-08CCE7B8B2E3}" destId="{691FAE19-93CB-4C40-94D0-CEA24CD02AC3}" srcOrd="6" destOrd="0" presId="urn:microsoft.com/office/officeart/2005/8/layout/vList2"/>
    <dgm:cxn modelId="{7A95F7C1-4C36-4971-B001-D5A3A232B752}" type="presParOf" srcId="{BE3BC013-0E6C-4260-B5C3-08CCE7B8B2E3}" destId="{B564EAAE-4B9E-4379-8D31-F05506090F33}" srcOrd="7" destOrd="0" presId="urn:microsoft.com/office/officeart/2005/8/layout/vList2"/>
    <dgm:cxn modelId="{504C0A2E-996A-46E3-95CD-34A5254D03F6}" type="presParOf" srcId="{BE3BC013-0E6C-4260-B5C3-08CCE7B8B2E3}" destId="{D2DEF511-AF70-4C14-9C07-BA3BA48B0E6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5D53D-667F-4C77-9705-BD6D43C06427}">
      <dsp:nvSpPr>
        <dsp:cNvPr id="0" name=""/>
        <dsp:cNvSpPr/>
      </dsp:nvSpPr>
      <dsp:spPr>
        <a:xfrm>
          <a:off x="2848031" y="1474786"/>
          <a:ext cx="1418274" cy="674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9972"/>
              </a:lnTo>
              <a:lnTo>
                <a:pt x="1418274" y="459972"/>
              </a:lnTo>
              <a:lnTo>
                <a:pt x="1418274" y="67496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E290E1-3F0E-4CF5-90C3-96AE60C0C043}">
      <dsp:nvSpPr>
        <dsp:cNvPr id="0" name=""/>
        <dsp:cNvSpPr/>
      </dsp:nvSpPr>
      <dsp:spPr>
        <a:xfrm>
          <a:off x="1429757" y="1474786"/>
          <a:ext cx="1418274" cy="674969"/>
        </a:xfrm>
        <a:custGeom>
          <a:avLst/>
          <a:gdLst/>
          <a:ahLst/>
          <a:cxnLst/>
          <a:rect l="0" t="0" r="0" b="0"/>
          <a:pathLst>
            <a:path>
              <a:moveTo>
                <a:pt x="1418274" y="0"/>
              </a:moveTo>
              <a:lnTo>
                <a:pt x="1418274" y="459972"/>
              </a:lnTo>
              <a:lnTo>
                <a:pt x="0" y="459972"/>
              </a:lnTo>
              <a:lnTo>
                <a:pt x="0" y="67496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55055-E7D5-43EB-A650-E58717DA1D14}">
      <dsp:nvSpPr>
        <dsp:cNvPr id="0" name=""/>
        <dsp:cNvSpPr/>
      </dsp:nvSpPr>
      <dsp:spPr>
        <a:xfrm>
          <a:off x="1687625" y="1070"/>
          <a:ext cx="2320812" cy="147371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CEF552-6035-4982-AADC-F2F8FAE1ACF9}">
      <dsp:nvSpPr>
        <dsp:cNvPr id="0" name=""/>
        <dsp:cNvSpPr/>
      </dsp:nvSpPr>
      <dsp:spPr>
        <a:xfrm>
          <a:off x="1945493" y="246045"/>
          <a:ext cx="2320812" cy="1473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1" kern="1200" dirty="0" err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Nonprofit</a:t>
          </a:r>
          <a:r>
            <a:rPr lang="sk-SK" sz="1800" b="1" kern="1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marketing</a:t>
          </a:r>
          <a:endParaRPr lang="hu-HU" sz="1800" b="1" kern="1200" dirty="0">
            <a:solidFill>
              <a:schemeClr val="accent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1988657" y="289209"/>
        <a:ext cx="2234484" cy="1387387"/>
      </dsp:txXfrm>
    </dsp:sp>
    <dsp:sp modelId="{5B8D9B5F-5997-4D55-B6DE-2D484F20A540}">
      <dsp:nvSpPr>
        <dsp:cNvPr id="0" name=""/>
        <dsp:cNvSpPr/>
      </dsp:nvSpPr>
      <dsp:spPr>
        <a:xfrm>
          <a:off x="269351" y="2149756"/>
          <a:ext cx="2320812" cy="147371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5F9A9B-918C-41BA-BC99-93AE8FB8D00A}">
      <dsp:nvSpPr>
        <dsp:cNvPr id="0" name=""/>
        <dsp:cNvSpPr/>
      </dsp:nvSpPr>
      <dsp:spPr>
        <a:xfrm>
          <a:off x="527219" y="2394731"/>
          <a:ext cx="2320812" cy="1473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i="1" kern="1200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Nonprofit</a:t>
          </a:r>
          <a:r>
            <a:rPr lang="sk-SK" sz="1300" b="1" i="1" kern="1200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</a:p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i="1" kern="1200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szervezetek</a:t>
          </a:r>
          <a:r>
            <a:rPr lang="sk-SK" sz="1300" b="1" i="1" kern="1200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kern="1200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marketingtevékenysége</a:t>
          </a:r>
          <a:endParaRPr lang="hu-HU" sz="1300" b="1" i="1" kern="1200" dirty="0">
            <a:solidFill>
              <a:schemeClr val="accent1">
                <a:lumMod val="75000"/>
              </a:schemeClr>
            </a:solidFill>
            <a:effectLst/>
            <a:latin typeface="Georgia" panose="02040502050405020303" pitchFamily="18" charset="0"/>
          </a:endParaRPr>
        </a:p>
      </dsp:txBody>
      <dsp:txXfrm>
        <a:off x="570383" y="2437895"/>
        <a:ext cx="2234484" cy="1387387"/>
      </dsp:txXfrm>
    </dsp:sp>
    <dsp:sp modelId="{9BCE2B5D-CB41-4117-8FC4-F00960F7B132}">
      <dsp:nvSpPr>
        <dsp:cNvPr id="0" name=""/>
        <dsp:cNvSpPr/>
      </dsp:nvSpPr>
      <dsp:spPr>
        <a:xfrm>
          <a:off x="3105900" y="2149756"/>
          <a:ext cx="2320812" cy="147371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8E7CF7-FC68-4055-BE85-9DAEA088907A}">
      <dsp:nvSpPr>
        <dsp:cNvPr id="0" name=""/>
        <dsp:cNvSpPr/>
      </dsp:nvSpPr>
      <dsp:spPr>
        <a:xfrm>
          <a:off x="3363768" y="2394731"/>
          <a:ext cx="2320812" cy="1473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i="1" kern="1200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Profitorientált</a:t>
          </a:r>
          <a:r>
            <a:rPr lang="sk-SK" sz="1300" b="1" i="1" kern="1200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kern="1200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szervezetek</a:t>
          </a:r>
          <a:r>
            <a:rPr lang="sk-SK" sz="1300" b="1" i="1" kern="1200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kern="1200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nonbusiness</a:t>
          </a:r>
          <a:r>
            <a:rPr lang="sk-SK" sz="1300" b="1" i="1" kern="1200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 </a:t>
          </a:r>
          <a:r>
            <a:rPr lang="sk-SK" sz="1300" b="1" i="1" kern="1200" dirty="0" err="1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rPr>
            <a:t>marketingtevékenysége</a:t>
          </a:r>
          <a:endParaRPr lang="hu-HU" sz="1300" b="1" i="1" kern="1200" dirty="0">
            <a:solidFill>
              <a:schemeClr val="accent1">
                <a:lumMod val="75000"/>
              </a:schemeClr>
            </a:solidFill>
            <a:effectLst/>
            <a:latin typeface="Georgia" panose="02040502050405020303" pitchFamily="18" charset="0"/>
          </a:endParaRPr>
        </a:p>
      </dsp:txBody>
      <dsp:txXfrm>
        <a:off x="3406932" y="2437895"/>
        <a:ext cx="2234484" cy="13873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D6400-D300-4695-B6DC-E4C09CF604FE}">
      <dsp:nvSpPr>
        <dsp:cNvPr id="0" name=""/>
        <dsp:cNvSpPr/>
      </dsp:nvSpPr>
      <dsp:spPr>
        <a:xfrm>
          <a:off x="2165314" y="2233341"/>
          <a:ext cx="2784386" cy="206305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Modern</a:t>
          </a:r>
          <a:r>
            <a:rPr lang="sk-SK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</a:t>
          </a:r>
          <a:r>
            <a:rPr lang="sk-SK" sz="15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nonprofit</a:t>
          </a:r>
          <a:r>
            <a:rPr lang="sk-SK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</a:t>
          </a:r>
          <a:r>
            <a:rPr lang="sk-SK" sz="15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marketingstratégia</a:t>
          </a:r>
          <a:endParaRPr lang="hu-H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2573078" y="2535468"/>
        <a:ext cx="1968858" cy="1458798"/>
      </dsp:txXfrm>
    </dsp:sp>
    <dsp:sp modelId="{3E974243-ED33-4E03-B5B5-3873BA34E862}">
      <dsp:nvSpPr>
        <dsp:cNvPr id="0" name=""/>
        <dsp:cNvSpPr/>
      </dsp:nvSpPr>
      <dsp:spPr>
        <a:xfrm rot="10710089">
          <a:off x="630432" y="3072496"/>
          <a:ext cx="1451545" cy="4999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B6882A-DD1C-4B31-9254-C2630189B5FD}">
      <dsp:nvSpPr>
        <dsp:cNvPr id="0" name=""/>
        <dsp:cNvSpPr/>
      </dsp:nvSpPr>
      <dsp:spPr>
        <a:xfrm>
          <a:off x="16749" y="2850288"/>
          <a:ext cx="1227861" cy="982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Email marketing</a:t>
          </a:r>
          <a:endParaRPr lang="hu-H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45519" y="2879058"/>
        <a:ext cx="1170321" cy="924749"/>
      </dsp:txXfrm>
    </dsp:sp>
    <dsp:sp modelId="{CAE50383-BB30-4F10-A0B5-00561DD8DC9A}">
      <dsp:nvSpPr>
        <dsp:cNvPr id="0" name=""/>
        <dsp:cNvSpPr/>
      </dsp:nvSpPr>
      <dsp:spPr>
        <a:xfrm rot="12521099">
          <a:off x="929282" y="1993816"/>
          <a:ext cx="1523998" cy="4999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732615"/>
                <a:satOff val="-7995"/>
                <a:lumOff val="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732615"/>
                <a:satOff val="-7995"/>
                <a:lumOff val="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732615"/>
                <a:satOff val="-7995"/>
                <a:lumOff val="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150165-F43D-4AC3-A30E-0F4D8101A506}">
      <dsp:nvSpPr>
        <dsp:cNvPr id="0" name=""/>
        <dsp:cNvSpPr/>
      </dsp:nvSpPr>
      <dsp:spPr>
        <a:xfrm>
          <a:off x="408870" y="1386875"/>
          <a:ext cx="1227861" cy="982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732615"/>
                <a:satOff val="-7995"/>
                <a:lumOff val="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732615"/>
                <a:satOff val="-7995"/>
                <a:lumOff val="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732615"/>
                <a:satOff val="-7995"/>
                <a:lumOff val="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Esemény</a:t>
          </a:r>
          <a:r>
            <a:rPr lang="sk-SK" sz="1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-marketing</a:t>
          </a:r>
          <a:endParaRPr lang="hu-H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437640" y="1415645"/>
        <a:ext cx="1170321" cy="924749"/>
      </dsp:txXfrm>
    </dsp:sp>
    <dsp:sp modelId="{353B1D9D-C5FF-4C38-A021-02DD52D489AF}">
      <dsp:nvSpPr>
        <dsp:cNvPr id="0" name=""/>
        <dsp:cNvSpPr/>
      </dsp:nvSpPr>
      <dsp:spPr>
        <a:xfrm rot="14353995">
          <a:off x="1687340" y="1272301"/>
          <a:ext cx="1665467" cy="4999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A59750-BF62-4954-A0EC-2107E75D210E}">
      <dsp:nvSpPr>
        <dsp:cNvPr id="0" name=""/>
        <dsp:cNvSpPr/>
      </dsp:nvSpPr>
      <dsp:spPr>
        <a:xfrm>
          <a:off x="1480163" y="315581"/>
          <a:ext cx="1227861" cy="982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Videó</a:t>
          </a:r>
          <a:r>
            <a:rPr lang="sk-SK" sz="1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marketing</a:t>
          </a:r>
          <a:endParaRPr lang="hu-H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1508933" y="344351"/>
        <a:ext cx="1170321" cy="924749"/>
      </dsp:txXfrm>
    </dsp:sp>
    <dsp:sp modelId="{E910FF7F-1812-4288-9762-72EF2E7C1951}">
      <dsp:nvSpPr>
        <dsp:cNvPr id="0" name=""/>
        <dsp:cNvSpPr/>
      </dsp:nvSpPr>
      <dsp:spPr>
        <a:xfrm rot="16200000">
          <a:off x="2698155" y="1024000"/>
          <a:ext cx="1718704" cy="4999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7CD9CD-7502-4CE9-847C-31E39BC10D67}">
      <dsp:nvSpPr>
        <dsp:cNvPr id="0" name=""/>
        <dsp:cNvSpPr/>
      </dsp:nvSpPr>
      <dsp:spPr>
        <a:xfrm>
          <a:off x="2943577" y="-76538"/>
          <a:ext cx="1227861" cy="982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Social</a:t>
          </a:r>
          <a:r>
            <a:rPr lang="sk-SK" sz="1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</a:t>
          </a:r>
          <a:r>
            <a:rPr lang="sk-SK" sz="1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media</a:t>
          </a:r>
          <a:endParaRPr lang="hu-H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2972347" y="-47768"/>
        <a:ext cx="1170321" cy="924749"/>
      </dsp:txXfrm>
    </dsp:sp>
    <dsp:sp modelId="{766E5A69-3998-4E05-B29F-F513FEA63F48}">
      <dsp:nvSpPr>
        <dsp:cNvPr id="0" name=""/>
        <dsp:cNvSpPr/>
      </dsp:nvSpPr>
      <dsp:spPr>
        <a:xfrm rot="18046005">
          <a:off x="3762207" y="1272301"/>
          <a:ext cx="1665467" cy="4999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2303DA-C5A6-4B9B-80FC-84C4D1F8C39E}">
      <dsp:nvSpPr>
        <dsp:cNvPr id="0" name=""/>
        <dsp:cNvSpPr/>
      </dsp:nvSpPr>
      <dsp:spPr>
        <a:xfrm>
          <a:off x="4406991" y="315581"/>
          <a:ext cx="1227861" cy="982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Weboldal</a:t>
          </a:r>
          <a:endParaRPr lang="hu-H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4435761" y="344351"/>
        <a:ext cx="1170321" cy="924749"/>
      </dsp:txXfrm>
    </dsp:sp>
    <dsp:sp modelId="{04DAC2E9-EC66-41FE-8600-C98DA5BAF33C}">
      <dsp:nvSpPr>
        <dsp:cNvPr id="0" name=""/>
        <dsp:cNvSpPr/>
      </dsp:nvSpPr>
      <dsp:spPr>
        <a:xfrm rot="19878901">
          <a:off x="4661735" y="1993816"/>
          <a:ext cx="1523998" cy="4999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8663077"/>
                <a:satOff val="-39973"/>
                <a:lumOff val="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663077"/>
                <a:satOff val="-39973"/>
                <a:lumOff val="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663077"/>
                <a:satOff val="-39973"/>
                <a:lumOff val="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EB1C1A-3CAE-4C1C-82EA-D54635C62919}">
      <dsp:nvSpPr>
        <dsp:cNvPr id="0" name=""/>
        <dsp:cNvSpPr/>
      </dsp:nvSpPr>
      <dsp:spPr>
        <a:xfrm>
          <a:off x="5478284" y="1386875"/>
          <a:ext cx="1227861" cy="982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8663077"/>
                <a:satOff val="-39973"/>
                <a:lumOff val="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663077"/>
                <a:satOff val="-39973"/>
                <a:lumOff val="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663077"/>
                <a:satOff val="-39973"/>
                <a:lumOff val="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Public</a:t>
          </a:r>
          <a:r>
            <a:rPr lang="sk-SK" sz="1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 </a:t>
          </a:r>
          <a:r>
            <a:rPr lang="sk-SK" sz="1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speaking</a:t>
          </a:r>
          <a:endParaRPr lang="hu-H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dsp:txBody>
      <dsp:txXfrm>
        <a:off x="5507054" y="1415645"/>
        <a:ext cx="1170321" cy="924749"/>
      </dsp:txXfrm>
    </dsp:sp>
    <dsp:sp modelId="{BFD5C252-EF2F-4E3E-8B22-B9349C7092AA}">
      <dsp:nvSpPr>
        <dsp:cNvPr id="0" name=""/>
        <dsp:cNvSpPr/>
      </dsp:nvSpPr>
      <dsp:spPr>
        <a:xfrm rot="89400">
          <a:off x="5033968" y="3072398"/>
          <a:ext cx="1467356" cy="4999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096FD6-237B-42E5-9998-94BDBCBB4DD6}">
      <dsp:nvSpPr>
        <dsp:cNvPr id="0" name=""/>
        <dsp:cNvSpPr/>
      </dsp:nvSpPr>
      <dsp:spPr>
        <a:xfrm>
          <a:off x="5887146" y="2850288"/>
          <a:ext cx="1227861" cy="982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b="1" kern="1200" dirty="0" err="1">
              <a:latin typeface="Georgia" panose="02040502050405020303" pitchFamily="18" charset="0"/>
            </a:rPr>
            <a:t>Tartalom</a:t>
          </a:r>
          <a:r>
            <a:rPr lang="sk-SK" sz="1300" b="1" kern="1200" dirty="0">
              <a:latin typeface="Georgia" panose="02040502050405020303" pitchFamily="18" charset="0"/>
            </a:rPr>
            <a:t> marketing</a:t>
          </a:r>
          <a:endParaRPr lang="hu-HU" sz="1300" b="1" kern="1200" dirty="0">
            <a:latin typeface="Georgia" panose="02040502050405020303" pitchFamily="18" charset="0"/>
          </a:endParaRPr>
        </a:p>
      </dsp:txBody>
      <dsp:txXfrm>
        <a:off x="5915916" y="2879058"/>
        <a:ext cx="1170321" cy="9247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07EA8-382D-4509-B93B-A88ACBDC5E57}">
      <dsp:nvSpPr>
        <dsp:cNvPr id="0" name=""/>
        <dsp:cNvSpPr/>
      </dsp:nvSpPr>
      <dsp:spPr>
        <a:xfrm>
          <a:off x="0" y="44"/>
          <a:ext cx="5593491" cy="81769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>
              <a:latin typeface="Georgia" panose="02040502050405020303" pitchFamily="18" charset="0"/>
              <a:ea typeface="Ebrima" panose="02000000000000000000" pitchFamily="2" charset="0"/>
              <a:cs typeface="Ebrima" panose="02000000000000000000" pitchFamily="2" charset="0"/>
            </a:rPr>
            <a:t>Egyértelmű, a potenciális adományozók számára látható márkaüzenetek kifejlesztése.</a:t>
          </a:r>
          <a:endParaRPr lang="en-US" sz="1600" b="1" kern="1200" dirty="0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39917" y="39961"/>
        <a:ext cx="5513657" cy="737861"/>
      </dsp:txXfrm>
    </dsp:sp>
    <dsp:sp modelId="{3C171F46-B09F-48F7-BC7D-834EF3FCD27B}">
      <dsp:nvSpPr>
        <dsp:cNvPr id="0" name=""/>
        <dsp:cNvSpPr/>
      </dsp:nvSpPr>
      <dsp:spPr>
        <a:xfrm>
          <a:off x="0" y="831664"/>
          <a:ext cx="5593491" cy="817695"/>
        </a:xfrm>
        <a:prstGeom prst="roundRect">
          <a:avLst/>
        </a:prstGeom>
        <a:solidFill>
          <a:schemeClr val="accent1">
            <a:shade val="80000"/>
            <a:hueOff val="67816"/>
            <a:satOff val="1294"/>
            <a:lumOff val="57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>
              <a:latin typeface="Georgia" panose="02040502050405020303" pitchFamily="18" charset="0"/>
              <a:ea typeface="Ebrima" panose="02000000000000000000" pitchFamily="2" charset="0"/>
              <a:cs typeface="Ebrima" panose="02000000000000000000" pitchFamily="2" charset="0"/>
            </a:rPr>
            <a:t>Figyelemfelkeltő webes tartalmak létrehozása a webhely új és meglévő látogatóinak tájékoztatása, inspirációja és elérése érdekében.</a:t>
          </a:r>
          <a:endParaRPr lang="en-US" sz="1600" b="1" kern="1200" dirty="0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39917" y="871581"/>
        <a:ext cx="5513657" cy="737861"/>
      </dsp:txXfrm>
    </dsp:sp>
    <dsp:sp modelId="{36F22175-AD09-438C-8E52-14E3DF64B045}">
      <dsp:nvSpPr>
        <dsp:cNvPr id="0" name=""/>
        <dsp:cNvSpPr/>
      </dsp:nvSpPr>
      <dsp:spPr>
        <a:xfrm>
          <a:off x="0" y="1663285"/>
          <a:ext cx="5593491" cy="811399"/>
        </a:xfrm>
        <a:prstGeom prst="roundRect">
          <a:avLst/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dirty="0">
              <a:latin typeface="Georgia" panose="02040502050405020303" pitchFamily="18" charset="0"/>
              <a:ea typeface="Ebrima" panose="02000000000000000000" pitchFamily="2" charset="0"/>
              <a:cs typeface="Ebrima" panose="02000000000000000000" pitchFamily="2" charset="0"/>
            </a:rPr>
            <a:t>Free Google Ad Grant alkalmazása, az elérés bővítése érdekében.</a:t>
          </a:r>
          <a:endParaRPr lang="en-US" sz="1600" b="1" kern="1200" dirty="0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39609" y="1702894"/>
        <a:ext cx="5514273" cy="732181"/>
      </dsp:txXfrm>
    </dsp:sp>
    <dsp:sp modelId="{691FAE19-93CB-4C40-94D0-CEA24CD02AC3}">
      <dsp:nvSpPr>
        <dsp:cNvPr id="0" name=""/>
        <dsp:cNvSpPr/>
      </dsp:nvSpPr>
      <dsp:spPr>
        <a:xfrm>
          <a:off x="0" y="2488609"/>
          <a:ext cx="5593491" cy="817695"/>
        </a:xfrm>
        <a:prstGeom prst="roundRect">
          <a:avLst/>
        </a:prstGeom>
        <a:solidFill>
          <a:schemeClr val="accent1">
            <a:shade val="80000"/>
            <a:hueOff val="203448"/>
            <a:satOff val="3881"/>
            <a:lumOff val="171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>
              <a:latin typeface="Georgia" panose="02040502050405020303" pitchFamily="18" charset="0"/>
              <a:ea typeface="Ebrima" panose="02000000000000000000" pitchFamily="2" charset="0"/>
              <a:cs typeface="Ebrima" panose="02000000000000000000" pitchFamily="2" charset="0"/>
            </a:rPr>
            <a:t>A jelenlegi, a korábbi és a potenciális adományozók „kézben tartása” e-mail marketinggel.</a:t>
          </a:r>
          <a:endParaRPr lang="en-US" sz="1600" b="1" kern="1200" dirty="0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39917" y="2528526"/>
        <a:ext cx="5513657" cy="737861"/>
      </dsp:txXfrm>
    </dsp:sp>
    <dsp:sp modelId="{D2DEF511-AF70-4C14-9C07-BA3BA48B0E6F}">
      <dsp:nvSpPr>
        <dsp:cNvPr id="0" name=""/>
        <dsp:cNvSpPr/>
      </dsp:nvSpPr>
      <dsp:spPr>
        <a:xfrm>
          <a:off x="0" y="3320229"/>
          <a:ext cx="5593491" cy="817695"/>
        </a:xfrm>
        <a:prstGeom prst="roundRect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>
              <a:latin typeface="Georgia" panose="02040502050405020303" pitchFamily="18" charset="0"/>
              <a:ea typeface="Ebrima" panose="02000000000000000000" pitchFamily="2" charset="0"/>
              <a:cs typeface="Ebrima" panose="02000000000000000000" pitchFamily="2" charset="0"/>
            </a:rPr>
            <a:t>Közösségi média elérés növelése organikus bejegyzések és fizetett hirdetések kombinációjával.</a:t>
          </a:r>
          <a:endParaRPr lang="en-US" sz="1600" b="1" kern="1200" dirty="0">
            <a:latin typeface="Georgia" panose="02040502050405020303" pitchFamily="18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39917" y="3360146"/>
        <a:ext cx="5513657" cy="737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A2A22-9DB7-4A1A-8FC6-2D539A868E55}" type="datetimeFigureOut">
              <a:rPr lang="hu-HU" smtClean="0"/>
              <a:t>2023. 01. 26.</a:t>
            </a:fld>
            <a:endParaRPr lang="hu-HU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hu-HU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BC187-91BD-4B8A-BA99-8A74B2330E6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180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501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1604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3979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1170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7030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949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2922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9246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3321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4058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BC187-91BD-4B8A-BA99-8A74B2330E64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2707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AE52B-9615-40C7-808B-831A127B23A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884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AE52B-9615-40C7-808B-831A127B23A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86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AE52B-9615-40C7-808B-831A127B23A8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3557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AE52B-9615-40C7-808B-831A127B23A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3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B803637-1D47-274F-8497-BC802DC34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8409C4-5B5E-7942-8EFF-9876FD1CE2B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34E50-7B58-A948-AD6C-AE9FE31ED67F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C0729F-D400-7E4F-B7B3-443CADC6317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721B7FD-35D1-8348-B436-AC623EB089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79C360F-E1FF-4D43-B9AD-787DBD4E9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FF20AD0-558E-7443-96ED-90406BA6AB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50C19-DBEE-FA4D-A044-D38BF8313CCF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1240" y="419100"/>
            <a:ext cx="7881518" cy="323165"/>
          </a:xfrm>
        </p:spPr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7218" y="1239774"/>
            <a:ext cx="7679055" cy="276999"/>
          </a:xfrm>
        </p:spPr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596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1240" y="419100"/>
            <a:ext cx="7881518" cy="323165"/>
          </a:xfrm>
        </p:spPr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794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1240" y="419100"/>
            <a:ext cx="7881518" cy="323165"/>
          </a:xfrm>
        </p:spPr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9137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446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71F4BA-5823-F641-899D-BC101B4EF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02E2783-A55D-0946-A9FE-0B309B3B378A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A580AF-85AB-B44E-8D6B-D5CFFB9BE293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0152BD-3642-7446-8CFE-6A6A1FF63F48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5F68C-CA3E-5A40-A628-0E84970A3B4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747683F-C18C-7E42-BB4A-134FF4A2C5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35B8E49-77FC-0247-A5DE-A4E146F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923BB7C-6C46-7346-AAFE-828484F96A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6A9F4EF-1835-424F-B09D-D3D3688AA6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C742EE3C-01DB-754B-B35F-7439E623D5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0492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mans face&#10;&#10;Description automatically generated">
            <a:extLst>
              <a:ext uri="{FF2B5EF4-FFF2-40B4-BE49-F238E27FC236}">
                <a16:creationId xmlns:a16="http://schemas.microsoft.com/office/drawing/2014/main" id="{2E651347-27D6-2E4A-9206-9E4A102DE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2868BE9-08AA-5644-B837-B48D3045C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74A9132-7A74-7144-86BC-DCFB3890BA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CDDC839-0056-F440-AE1E-3E3908D239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0C689A-C956-7D4B-BE30-5C380E6486BB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E6147F-F70E-9B47-9454-38C0D0435566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BA6A72-D198-0247-8B78-01D9DB1BA541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52AE7E-2419-7845-BB79-DC9AC1A825CA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C21FB5-3A53-924D-8B92-AFD4B490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6EA9CC-947F-8944-8973-5B0AEDB14C7D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CD2CAC-4B8D-C64A-B978-9CBE39710006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A3E143-149B-9B48-82B7-E7858EC9C991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A701C30-097B-3847-B6D9-7841E3B4F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86938D0E-9139-F04D-A69A-5D5ECADD5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B0B2E90F-CFF8-6747-BAD8-4C78DB5A2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ED93D94-E037-6A4C-82F5-E84D0E07A2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60D01A5A-9C74-224C-9871-3E32868AA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1C0F7425-DF56-2946-9BED-D7F93AF72B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032F1B1-EA55-564E-B980-DFD84B234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2A020BD1-3B9A-8144-97B3-3BED27BD36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B5EB1BD-973D-0F49-9406-731164104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D80109-8A88-CB41-9D04-63D7B701ED2C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1C176B-0018-6445-B955-6B7C39A9268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C7037A-994C-0C4E-B381-979B4A2FF02F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D300421-81F5-C04F-A31F-2AC26744AC8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71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4D658D-C99F-8043-9597-5D0DFA239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7B163D-42F0-EC4D-878F-E908972E6C39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F5B9D5-F1C8-1145-9335-77779F8D10C3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73BBEE-19E9-3E47-913B-B2E842D6E815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A480D1D7-BBAD-2A40-8341-E9F4E22ED0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B2821C1A-61E9-4441-B431-F05872DC28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B52D765E-93ED-6049-A2C0-8C6697D76A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 Placeholder 37">
            <a:extLst>
              <a:ext uri="{FF2B5EF4-FFF2-40B4-BE49-F238E27FC236}">
                <a16:creationId xmlns:a16="http://schemas.microsoft.com/office/drawing/2014/main" id="{00C5021D-0A66-D544-92C2-DD6EB30483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0" name="Text Placeholder 37">
            <a:extLst>
              <a:ext uri="{FF2B5EF4-FFF2-40B4-BE49-F238E27FC236}">
                <a16:creationId xmlns:a16="http://schemas.microsoft.com/office/drawing/2014/main" id="{2145BF33-D285-064F-8C49-D43D175CD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id="{3962D0BA-601E-744D-85C1-8A8CC7273A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AA645485-9011-7E4C-AFF9-788E43E598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id="{D6C9F40D-44A2-B444-9A15-C8E7B6B289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id="{8FDAE188-7775-A14B-B88E-857368E262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B028E0-B2E0-C742-90E5-EA6B1D72E7A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3B38D01-33E0-2043-8619-3643AD99F9D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13DF78-935E-734B-9A12-291EBBE0861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7194A94-DE71-B546-BBC2-2726D95B1D6E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332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71F4BA-5823-F641-899D-BC101B4EF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02E2783-A55D-0946-A9FE-0B309B3B378A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A580AF-85AB-B44E-8D6B-D5CFFB9BE293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0152BD-3642-7446-8CFE-6A6A1FF63F48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5F68C-CA3E-5A40-A628-0E84970A3B4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747683F-C18C-7E42-BB4A-134FF4A2C5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35B8E49-77FC-0247-A5DE-A4E146F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923BB7C-6C46-7346-AAFE-828484F96A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6A9F4EF-1835-424F-B09D-D3D3688AA6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C742EE3C-01DB-754B-B35F-7439E623D5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7778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956DD0-0C9F-6245-882C-CDD2EBAD2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1439D5A-C074-DD4C-8B5F-F791314414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2D9ABDE-ECA0-6549-BAAE-BDE00AAEE1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CECE3E3-E02E-AF4E-B030-B35A0A4E9C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AA489463-EB7E-2045-A23A-CD79B57907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BF2AD9D-22FB-EA48-9774-D0D8214AB3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04246-8DF0-DE47-B3E6-48C437140BB2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8D988F-DCC6-934E-B738-0A3C1538460D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86DE79-42D9-A047-A572-23923C909C77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49507A4-ED69-0346-ABCF-83A6C1745E50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70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BC887C-ABF1-B649-87E7-1DE36ECBE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581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B91114A-335F-7940-B9A0-64FDDA4A3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3609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269" y="233328"/>
            <a:ext cx="8942731" cy="462880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30554" y="1556632"/>
            <a:ext cx="748289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08504" y="3024492"/>
            <a:ext cx="3126993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768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9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3" r:id="rId2"/>
    <p:sldLayoutId id="2147483678" r:id="rId3"/>
    <p:sldLayoutId id="2147483684" r:id="rId4"/>
    <p:sldLayoutId id="2147483682" r:id="rId5"/>
    <p:sldLayoutId id="2147483685" r:id="rId6"/>
    <p:sldLayoutId id="2147483679" r:id="rId7"/>
    <p:sldLayoutId id="2147483686" r:id="rId8"/>
  </p:sldLayoutIdLst>
  <p:txStyles>
    <p:titleStyle>
      <a:lvl1pPr algn="l" defTabSz="617068" rtl="0" eaLnBrk="1" latinLnBrk="0" hangingPunct="1">
        <a:lnSpc>
          <a:spcPct val="90000"/>
        </a:lnSpc>
        <a:spcBef>
          <a:spcPct val="0"/>
        </a:spcBef>
        <a:buNone/>
        <a:defRPr sz="29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268" indent="-154268" algn="l" defTabSz="617068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800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335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8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402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69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469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004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5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34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0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601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1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6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203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597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27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1" userDrawn="1">
          <p15:clr>
            <a:srgbClr val="F26B43"/>
          </p15:clr>
        </p15:guide>
        <p15:guide id="2" pos="32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1240" y="419100"/>
            <a:ext cx="788151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7218" y="1239774"/>
            <a:ext cx="767905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6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6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6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119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soba, cicavec, ruka, hlodavec&#10;&#10;Automaticky generovaný popis">
            <a:extLst>
              <a:ext uri="{FF2B5EF4-FFF2-40B4-BE49-F238E27FC236}">
                <a16:creationId xmlns:a16="http://schemas.microsoft.com/office/drawing/2014/main" id="{A35FFBB0-1ACA-4A9D-AFC4-98D6652D1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736" y="197572"/>
            <a:ext cx="2154264" cy="1436176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3433F012-0BE0-43A4-8966-6804B286259F}"/>
              </a:ext>
            </a:extLst>
          </p:cNvPr>
          <p:cNvSpPr txBox="1">
            <a:spLocks/>
          </p:cNvSpPr>
          <p:nvPr/>
        </p:nvSpPr>
        <p:spPr>
          <a:xfrm>
            <a:off x="477809" y="2195239"/>
            <a:ext cx="5340557" cy="587134"/>
          </a:xfrm>
          <a:prstGeom prst="rect">
            <a:avLst/>
          </a:prstGeom>
        </p:spPr>
        <p:txBody>
          <a:bodyPr/>
          <a:lstStyle>
            <a:lvl1pPr marL="0" indent="0" algn="l" defTabSz="617068" rtl="0" eaLnBrk="1" latinLnBrk="0" hangingPunct="1">
              <a:lnSpc>
                <a:spcPct val="90000"/>
              </a:lnSpc>
              <a:spcBef>
                <a:spcPts val="675"/>
              </a:spcBef>
              <a:buFontTx/>
              <a:buNone/>
              <a:defRPr sz="2250" b="1" kern="1200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6969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469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004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5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 err="1">
                <a:latin typeface="Georgia" panose="02040502050405020303" pitchFamily="18" charset="0"/>
              </a:rPr>
              <a:t>Nonprofit</a:t>
            </a:r>
            <a:r>
              <a:rPr lang="sk-SK" sz="2400" dirty="0">
                <a:latin typeface="Georgia" panose="02040502050405020303" pitchFamily="18" charset="0"/>
              </a:rPr>
              <a:t> marketing </a:t>
            </a:r>
            <a:r>
              <a:rPr lang="sk-SK" sz="2400" dirty="0" err="1">
                <a:latin typeface="Georgia" panose="02040502050405020303" pitchFamily="18" charset="0"/>
              </a:rPr>
              <a:t>kurzus</a:t>
            </a:r>
            <a:endParaRPr lang="hu-HU" sz="2400" dirty="0">
              <a:latin typeface="Georgia" panose="02040502050405020303" pitchFamily="18" charset="0"/>
            </a:endParaRP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409D493-EB9C-4975-95F6-C928EA3C256C}"/>
              </a:ext>
            </a:extLst>
          </p:cNvPr>
          <p:cNvSpPr txBox="1">
            <a:spLocks/>
          </p:cNvSpPr>
          <p:nvPr/>
        </p:nvSpPr>
        <p:spPr>
          <a:xfrm>
            <a:off x="5931823" y="2025237"/>
            <a:ext cx="3041696" cy="438720"/>
          </a:xfrm>
          <a:prstGeom prst="rect">
            <a:avLst/>
          </a:prstGeom>
        </p:spPr>
        <p:txBody>
          <a:bodyPr/>
          <a:lstStyle>
            <a:lvl1pPr marL="0" indent="0" algn="l" defTabSz="617068" rtl="0" eaLnBrk="1" latinLnBrk="0" hangingPunct="1">
              <a:lnSpc>
                <a:spcPct val="100000"/>
              </a:lnSpc>
              <a:spcBef>
                <a:spcPts val="450"/>
              </a:spcBef>
              <a:buFontTx/>
              <a:buNone/>
              <a:defRPr sz="975" b="0" kern="120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6969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469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004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5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sk-SK" sz="1400" b="1">
                <a:solidFill>
                  <a:schemeClr val="bg1"/>
                </a:solidFill>
                <a:latin typeface="Georgia" panose="02040502050405020303" pitchFamily="18" charset="0"/>
              </a:rPr>
              <a:t>Dr. Gyurián Nagy Nikolett</a:t>
            </a:r>
          </a:p>
          <a:p>
            <a:pPr algn="ctr">
              <a:lnSpc>
                <a:spcPct val="150000"/>
              </a:lnSpc>
            </a:pPr>
            <a:r>
              <a:rPr lang="sk-SK" sz="1100" b="1">
                <a:solidFill>
                  <a:schemeClr val="bg1"/>
                </a:solidFill>
                <a:latin typeface="Georgia" panose="02040502050405020303" pitchFamily="18" charset="0"/>
              </a:rPr>
              <a:t>nagynikolett.sze@gmail.com</a:t>
            </a:r>
            <a:endParaRPr lang="hu-HU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Obrázok 6" descr="Obrázok, na ktorom je osoba, ruka&#10;&#10;Automaticky generovaný popis">
            <a:extLst>
              <a:ext uri="{FF2B5EF4-FFF2-40B4-BE49-F238E27FC236}">
                <a16:creationId xmlns:a16="http://schemas.microsoft.com/office/drawing/2014/main" id="{6AD481F9-E4DA-4903-8D2E-D2E3B66E7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896" y="3088698"/>
            <a:ext cx="3325634" cy="1872332"/>
          </a:xfrm>
          <a:prstGeom prst="rect">
            <a:avLst/>
          </a:prstGeom>
        </p:spPr>
      </p:pic>
      <p:pic>
        <p:nvPicPr>
          <p:cNvPr id="14" name="Obrázok 13" descr="Obrázok, na ktorom je osoba, strom, vonkajšie, ruka&#10;&#10;Automaticky generovaný popis">
            <a:extLst>
              <a:ext uri="{FF2B5EF4-FFF2-40B4-BE49-F238E27FC236}">
                <a16:creationId xmlns:a16="http://schemas.microsoft.com/office/drawing/2014/main" id="{DE032D4F-C04D-4F08-AC70-41C979D32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366" y="3090361"/>
            <a:ext cx="3325634" cy="1870669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0F303675-31A0-4E5B-837F-80C34F2A7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826" y="208040"/>
            <a:ext cx="1432746" cy="1432746"/>
          </a:xfrm>
          <a:prstGeom prst="rect">
            <a:avLst/>
          </a:prstGeom>
        </p:spPr>
      </p:pic>
      <p:pic>
        <p:nvPicPr>
          <p:cNvPr id="20" name="Obrázok 19" descr="Obrázok, na ktorom je osoba, malé, chlapec, dieťa&#10;&#10;Automaticky generovaný popis">
            <a:extLst>
              <a:ext uri="{FF2B5EF4-FFF2-40B4-BE49-F238E27FC236}">
                <a16:creationId xmlns:a16="http://schemas.microsoft.com/office/drawing/2014/main" id="{203C6F6A-3CB9-43F5-8242-11676468D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601" y="180807"/>
            <a:ext cx="2204225" cy="1432746"/>
          </a:xfrm>
          <a:prstGeom prst="rect">
            <a:avLst/>
          </a:prstGeom>
        </p:spPr>
      </p:pic>
      <p:pic>
        <p:nvPicPr>
          <p:cNvPr id="4" name="Obrázok 3" descr="Obrázok, na ktorom je obloha, vonkajšie&#10;&#10;Automaticky generovaný popis">
            <a:extLst>
              <a:ext uri="{FF2B5EF4-FFF2-40B4-BE49-F238E27FC236}">
                <a16:creationId xmlns:a16="http://schemas.microsoft.com/office/drawing/2014/main" id="{B5274B16-69E1-4B1A-B299-A657B46D8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88698"/>
            <a:ext cx="2810896" cy="187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7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F0B38D61-A288-4A3D-B835-DFBAB84D203F}"/>
              </a:ext>
            </a:extLst>
          </p:cNvPr>
          <p:cNvSpPr txBox="1"/>
          <p:nvPr/>
        </p:nvSpPr>
        <p:spPr>
          <a:xfrm>
            <a:off x="3169658" y="831385"/>
            <a:ext cx="7112138" cy="322466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Többnyire</a:t>
            </a:r>
            <a:r>
              <a:rPr sz="1600" b="1" spc="1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b="1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szolgáltatás(áru),</a:t>
            </a:r>
            <a:r>
              <a:rPr sz="1600" b="1" spc="-2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b="1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magatartásminta,</a:t>
            </a:r>
            <a:r>
              <a:rPr sz="1600" b="1" spc="-1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b="1" spc="-1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ami</a:t>
            </a:r>
            <a:r>
              <a:rPr lang="sk-SK" sz="1600" b="1" spc="-1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:</a:t>
            </a: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4965" algn="l"/>
                <a:tab pos="355600" algn="l"/>
              </a:tabLst>
            </a:pPr>
            <a:endParaRPr sz="16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  <a:cs typeface="Arial"/>
            </a:endParaRPr>
          </a:p>
          <a:p>
            <a:pPr marL="756285" lvl="1" indent="-287655">
              <a:lnSpc>
                <a:spcPct val="150000"/>
              </a:lnSpc>
              <a:spcBef>
                <a:spcPts val="48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600" b="1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Személyre</a:t>
            </a:r>
            <a:r>
              <a:rPr sz="1600" spc="-1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vagy </a:t>
            </a:r>
            <a:r>
              <a:rPr sz="16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dologra</a:t>
            </a:r>
            <a:r>
              <a:rPr sz="1600" spc="-3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irányul</a:t>
            </a:r>
            <a:endParaRPr sz="16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  <a:cs typeface="Arial"/>
            </a:endParaRPr>
          </a:p>
          <a:p>
            <a:pPr marL="756285" lvl="1" indent="-287655">
              <a:lnSpc>
                <a:spcPct val="150000"/>
              </a:lnSpc>
              <a:spcBef>
                <a:spcPts val="48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6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Megfogható</a:t>
            </a:r>
            <a:r>
              <a:rPr sz="1600" spc="-3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spc="-1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vagy</a:t>
            </a:r>
            <a:r>
              <a:rPr sz="16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nem</a:t>
            </a:r>
            <a:r>
              <a:rPr sz="1600" spc="-3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megfogható</a:t>
            </a:r>
            <a:endParaRPr sz="16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  <a:cs typeface="Arial"/>
            </a:endParaRPr>
          </a:p>
          <a:p>
            <a:pPr marL="756285" lvl="1" indent="-287655">
              <a:lnSpc>
                <a:spcPct val="150000"/>
              </a:lnSpc>
              <a:spcBef>
                <a:spcPts val="484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600" b="1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Egyszeri</a:t>
            </a:r>
            <a:r>
              <a:rPr sz="1600" spc="-1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vagy</a:t>
            </a:r>
            <a:r>
              <a:rPr sz="1600" spc="-1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b="1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folyamatos</a:t>
            </a:r>
            <a:endParaRPr sz="1600" b="1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  <a:cs typeface="Arial"/>
            </a:endParaRPr>
          </a:p>
          <a:p>
            <a:pPr marL="756285" lvl="1" indent="-287655">
              <a:lnSpc>
                <a:spcPct val="150000"/>
              </a:lnSpc>
              <a:spcBef>
                <a:spcPts val="48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6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Testre</a:t>
            </a:r>
            <a:r>
              <a:rPr sz="1600" spc="-4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b="1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szabott</a:t>
            </a:r>
            <a:r>
              <a:rPr sz="1600" spc="-4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spc="-1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vagy</a:t>
            </a:r>
            <a:r>
              <a:rPr sz="16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b="1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általános</a:t>
            </a:r>
            <a:endParaRPr sz="1600" b="1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  <a:cs typeface="Arial"/>
            </a:endParaRPr>
          </a:p>
          <a:p>
            <a:pPr marL="756285" lvl="1" indent="-287655">
              <a:lnSpc>
                <a:spcPct val="150000"/>
              </a:lnSpc>
              <a:spcBef>
                <a:spcPts val="48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600" b="1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Személyi</a:t>
            </a:r>
            <a:r>
              <a:rPr sz="1600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, </a:t>
            </a:r>
            <a:r>
              <a:rPr sz="1600" b="1" spc="-1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tárgyi</a:t>
            </a:r>
            <a:r>
              <a:rPr sz="16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spc="-1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vagy</a:t>
            </a:r>
            <a:r>
              <a:rPr sz="1600" spc="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b="1" spc="-1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vegyes</a:t>
            </a:r>
            <a:r>
              <a:rPr sz="1600" spc="4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részvétel</a:t>
            </a:r>
            <a:r>
              <a:rPr sz="1600" spc="-3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igényű</a:t>
            </a:r>
            <a:endParaRPr sz="16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  <a:cs typeface="Arial"/>
            </a:endParaRPr>
          </a:p>
          <a:p>
            <a:pPr marL="756285" lvl="1" indent="-287655">
              <a:lnSpc>
                <a:spcPct val="150000"/>
              </a:lnSpc>
              <a:spcBef>
                <a:spcPts val="48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6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A </a:t>
            </a:r>
            <a:r>
              <a:rPr sz="1600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résztvevő</a:t>
            </a:r>
            <a:r>
              <a:rPr sz="16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spc="-1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személyek</a:t>
            </a:r>
            <a:r>
              <a:rPr sz="1600" spc="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meghatározó</a:t>
            </a:r>
            <a:r>
              <a:rPr sz="1600" spc="-3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 </a:t>
            </a:r>
            <a:r>
              <a:rPr sz="1600" spc="-5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cs typeface="Arial"/>
              </a:rPr>
              <a:t>szerepűek</a:t>
            </a:r>
            <a:endParaRPr sz="16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  <a:cs typeface="Arial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FEEE6CB1-1647-4B48-A9DA-F20069076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50" y="1901847"/>
            <a:ext cx="2720196" cy="163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19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0" y="0"/>
            <a:ext cx="6858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0" y="0"/>
            <a:ext cx="3429000" cy="5149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39134" y="-142850"/>
            <a:ext cx="2943524" cy="1497178"/>
          </a:xfrm>
          <a:prstGeom prst="rect">
            <a:avLst/>
          </a:prstGeom>
        </p:spPr>
        <p:txBody>
          <a:bodyPr vert="horz" wrap="square" lIns="68580" tIns="34290" rIns="68580" bIns="34290" rtlCol="0" anchor="b">
            <a:normAutofit/>
          </a:bodyPr>
          <a:lstStyle/>
          <a:p>
            <a:pPr marL="9525" algn="ctr" rtl="0">
              <a:lnSpc>
                <a:spcPct val="150000"/>
              </a:lnSpc>
              <a:spcBef>
                <a:spcPct val="0"/>
              </a:spcBef>
            </a:pPr>
            <a:r>
              <a:rPr lang="en-US" sz="2400" kern="1200" spc="-8" dirty="0" err="1">
                <a:latin typeface="Georgia" panose="02040502050405020303" pitchFamily="18" charset="0"/>
                <a:cs typeface="+mj-cs"/>
              </a:rPr>
              <a:t>Árpolitikai</a:t>
            </a:r>
            <a:r>
              <a:rPr lang="en-US" sz="2400" kern="1200" spc="8" dirty="0">
                <a:latin typeface="Georgia" panose="02040502050405020303" pitchFamily="18" charset="0"/>
                <a:cs typeface="+mj-cs"/>
              </a:rPr>
              <a:t> </a:t>
            </a:r>
            <a:r>
              <a:rPr lang="en-US" sz="2400" kern="1200" spc="-4" dirty="0" err="1">
                <a:latin typeface="Georgia" panose="02040502050405020303" pitchFamily="18" charset="0"/>
                <a:cs typeface="+mj-cs"/>
              </a:rPr>
              <a:t>célok</a:t>
            </a:r>
            <a:r>
              <a:rPr lang="en-US" sz="2400" kern="1200" spc="-4" dirty="0">
                <a:latin typeface="Georgia" panose="02040502050405020303" pitchFamily="18" charset="0"/>
                <a:cs typeface="+mj-cs"/>
              </a:rPr>
              <a:t>,</a:t>
            </a:r>
            <a:r>
              <a:rPr lang="en-US" sz="2400" kern="1200" spc="8" dirty="0">
                <a:latin typeface="Georgia" panose="02040502050405020303" pitchFamily="18" charset="0"/>
                <a:cs typeface="+mj-cs"/>
              </a:rPr>
              <a:t> </a:t>
            </a:r>
            <a:r>
              <a:rPr lang="en-US" sz="2400" kern="1200" spc="-4" dirty="0" err="1">
                <a:latin typeface="Georgia" panose="02040502050405020303" pitchFamily="18" charset="0"/>
                <a:cs typeface="+mj-cs"/>
              </a:rPr>
              <a:t>árazási</a:t>
            </a:r>
            <a:r>
              <a:rPr lang="en-US" sz="2400" kern="1200" spc="8" dirty="0">
                <a:latin typeface="Georgia" panose="02040502050405020303" pitchFamily="18" charset="0"/>
                <a:cs typeface="+mj-cs"/>
              </a:rPr>
              <a:t> </a:t>
            </a:r>
            <a:r>
              <a:rPr lang="en-US" sz="2400" kern="1200" spc="-4" dirty="0" err="1">
                <a:latin typeface="Georgia" panose="02040502050405020303" pitchFamily="18" charset="0"/>
                <a:cs typeface="+mj-cs"/>
              </a:rPr>
              <a:t>technikák</a:t>
            </a:r>
            <a:endParaRPr lang="en-US" sz="2400" kern="1200" spc="-4" dirty="0">
              <a:latin typeface="Georgia" panose="02040502050405020303" pitchFamily="18" charset="0"/>
              <a:cs typeface="+mj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6886" y="122663"/>
            <a:ext cx="3486149" cy="4984469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85000" lnSpcReduction="20000"/>
          </a:bodyPr>
          <a:lstStyle/>
          <a:p>
            <a:pPr marL="266700" indent="-171450" defTabSz="685800">
              <a:lnSpc>
                <a:spcPct val="140000"/>
              </a:lnSpc>
              <a:spcBef>
                <a:spcPts val="289"/>
              </a:spcBef>
              <a:buFont typeface="Arial" panose="020B0604020202020204" pitchFamily="34" charset="0"/>
              <a:buChar char="•"/>
              <a:tabLst>
                <a:tab pos="266224" algn="l"/>
                <a:tab pos="266700" algn="l"/>
              </a:tabLst>
            </a:pPr>
            <a:r>
              <a:rPr lang="en-US" sz="2000" b="1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Árpolitikai</a:t>
            </a:r>
            <a:r>
              <a:rPr lang="en-US" sz="2000" b="1" spc="-53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b="1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célok</a:t>
            </a:r>
            <a:r>
              <a:rPr lang="en-US" sz="2000" b="1" spc="-4" dirty="0">
                <a:solidFill>
                  <a:prstClr val="black"/>
                </a:solidFill>
                <a:latin typeface="Georgia" panose="02040502050405020303" pitchFamily="18" charset="0"/>
              </a:rPr>
              <a:t>:</a:t>
            </a:r>
            <a:endParaRPr lang="en-US" sz="20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567214" lvl="1" indent="-171450" defTabSz="685800">
              <a:lnSpc>
                <a:spcPct val="140000"/>
              </a:lnSpc>
              <a:spcBef>
                <a:spcPts val="184"/>
              </a:spcBef>
              <a:buFont typeface="Arial" panose="020B0604020202020204" pitchFamily="34" charset="0"/>
              <a:buChar char="•"/>
              <a:tabLst>
                <a:tab pos="567214" algn="l"/>
                <a:tab pos="567690" algn="l"/>
              </a:tabLst>
            </a:pPr>
            <a:r>
              <a:rPr lang="en-US" sz="20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Bevétel</a:t>
            </a:r>
            <a:r>
              <a:rPr lang="en-US" sz="2000" spc="-38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növelése</a:t>
            </a:r>
            <a:r>
              <a:rPr lang="en-US" sz="2000" spc="-4" dirty="0">
                <a:solidFill>
                  <a:prstClr val="black"/>
                </a:solidFill>
                <a:latin typeface="Georgia" panose="02040502050405020303" pitchFamily="18" charset="0"/>
              </a:rPr>
              <a:t>?</a:t>
            </a:r>
            <a:endParaRPr lang="en-US" sz="20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567214" lvl="1" indent="-171450" defTabSz="685800">
              <a:lnSpc>
                <a:spcPct val="140000"/>
              </a:lnSpc>
              <a:spcBef>
                <a:spcPts val="180"/>
              </a:spcBef>
              <a:buFont typeface="Arial" panose="020B0604020202020204" pitchFamily="34" charset="0"/>
              <a:buChar char="•"/>
              <a:tabLst>
                <a:tab pos="567214" algn="l"/>
                <a:tab pos="567690" algn="l"/>
              </a:tabLst>
            </a:pPr>
            <a:r>
              <a:rPr lang="en-US" sz="20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Résztvevők</a:t>
            </a:r>
            <a:r>
              <a:rPr lang="en-US" sz="2000" spc="-8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számának</a:t>
            </a:r>
            <a:r>
              <a:rPr lang="en-US" sz="2000" spc="-38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növelése</a:t>
            </a:r>
            <a:r>
              <a:rPr lang="en-US" sz="2000" spc="-4" dirty="0">
                <a:solidFill>
                  <a:prstClr val="black"/>
                </a:solidFill>
                <a:latin typeface="Georgia" panose="02040502050405020303" pitchFamily="18" charset="0"/>
              </a:rPr>
              <a:t>?</a:t>
            </a:r>
            <a:endParaRPr lang="en-US" sz="20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567214" lvl="1" indent="-171450" defTabSz="685800">
              <a:lnSpc>
                <a:spcPct val="140000"/>
              </a:lnSpc>
              <a:spcBef>
                <a:spcPts val="180"/>
              </a:spcBef>
              <a:buFont typeface="Arial" panose="020B0604020202020204" pitchFamily="34" charset="0"/>
              <a:buChar char="•"/>
              <a:tabLst>
                <a:tab pos="567214" algn="l"/>
                <a:tab pos="567690" algn="l"/>
              </a:tabLst>
            </a:pPr>
            <a:r>
              <a:rPr lang="en-US" sz="2000" spc="-4" dirty="0">
                <a:solidFill>
                  <a:prstClr val="black"/>
                </a:solidFill>
                <a:latin typeface="Georgia" panose="02040502050405020303" pitchFamily="18" charset="0"/>
              </a:rPr>
              <a:t>Profit</a:t>
            </a:r>
            <a:r>
              <a:rPr lang="en-US" sz="2000" spc="-34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maximalizálás</a:t>
            </a:r>
            <a:r>
              <a:rPr lang="en-US" sz="2000" spc="-4" dirty="0">
                <a:solidFill>
                  <a:prstClr val="black"/>
                </a:solidFill>
                <a:latin typeface="Georgia" panose="02040502050405020303" pitchFamily="18" charset="0"/>
              </a:rPr>
              <a:t>?</a:t>
            </a:r>
            <a:endParaRPr lang="en-US" sz="20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567214" lvl="1" indent="-171450" defTabSz="685800">
              <a:lnSpc>
                <a:spcPct val="140000"/>
              </a:lnSpc>
              <a:spcBef>
                <a:spcPts val="180"/>
              </a:spcBef>
              <a:buFont typeface="Arial" panose="020B0604020202020204" pitchFamily="34" charset="0"/>
              <a:buChar char="•"/>
              <a:tabLst>
                <a:tab pos="567214" algn="l"/>
                <a:tab pos="567690" algn="l"/>
              </a:tabLst>
            </a:pPr>
            <a:r>
              <a:rPr lang="en-US" sz="20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Költségek</a:t>
            </a:r>
            <a:r>
              <a:rPr lang="en-US" sz="2000" spc="-38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Georgia" panose="02040502050405020303" pitchFamily="18" charset="0"/>
              </a:rPr>
              <a:t>fedezete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?</a:t>
            </a:r>
          </a:p>
          <a:p>
            <a:pPr marL="567214" lvl="1" indent="-171450" defTabSz="685800">
              <a:lnSpc>
                <a:spcPct val="140000"/>
              </a:lnSpc>
              <a:spcBef>
                <a:spcPts val="180"/>
              </a:spcBef>
              <a:buFont typeface="Arial" panose="020B0604020202020204" pitchFamily="34" charset="0"/>
              <a:buChar char="•"/>
              <a:tabLst>
                <a:tab pos="567214" algn="l"/>
                <a:tab pos="567690" algn="l"/>
              </a:tabLst>
            </a:pPr>
            <a:r>
              <a:rPr lang="en-US" sz="20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Piacméret</a:t>
            </a:r>
            <a:r>
              <a:rPr lang="en-US" sz="2000" spc="-34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maximalizálása</a:t>
            </a:r>
            <a:r>
              <a:rPr lang="en-US" sz="2000" spc="-4" dirty="0">
                <a:solidFill>
                  <a:prstClr val="black"/>
                </a:solidFill>
                <a:latin typeface="Georgia" panose="02040502050405020303" pitchFamily="18" charset="0"/>
              </a:rPr>
              <a:t>?</a:t>
            </a:r>
            <a:endParaRPr lang="sk-SK" sz="2000" spc="-4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395764" lvl="1" defTabSz="685800">
              <a:lnSpc>
                <a:spcPct val="140000"/>
              </a:lnSpc>
              <a:spcBef>
                <a:spcPts val="180"/>
              </a:spcBef>
              <a:tabLst>
                <a:tab pos="567214" algn="l"/>
                <a:tab pos="567690" algn="l"/>
              </a:tabLst>
            </a:pPr>
            <a:endParaRPr lang="en-US" sz="20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66700" indent="-171450" defTabSz="685800">
              <a:lnSpc>
                <a:spcPct val="140000"/>
              </a:lnSpc>
              <a:spcBef>
                <a:spcPts val="214"/>
              </a:spcBef>
              <a:buFont typeface="Arial" panose="020B0604020202020204" pitchFamily="34" charset="0"/>
              <a:buChar char="•"/>
              <a:tabLst>
                <a:tab pos="266224" algn="l"/>
                <a:tab pos="266700" algn="l"/>
              </a:tabLst>
            </a:pPr>
            <a:r>
              <a:rPr lang="en-US" sz="2000" b="1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Árazás</a:t>
            </a:r>
            <a:r>
              <a:rPr lang="sk-SK" sz="2000" b="1" spc="-4" dirty="0">
                <a:solidFill>
                  <a:prstClr val="black"/>
                </a:solidFill>
                <a:latin typeface="Georgia" panose="02040502050405020303" pitchFamily="18" charset="0"/>
              </a:rPr>
              <a:t>i </a:t>
            </a:r>
            <a:r>
              <a:rPr lang="sk-SK" sz="2000" b="1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technikák</a:t>
            </a:r>
            <a:r>
              <a:rPr lang="en-US" sz="2000" b="1" spc="-4" dirty="0">
                <a:solidFill>
                  <a:prstClr val="black"/>
                </a:solidFill>
                <a:latin typeface="Georgia" panose="02040502050405020303" pitchFamily="18" charset="0"/>
              </a:rPr>
              <a:t>:</a:t>
            </a:r>
            <a:endParaRPr lang="en-US" sz="20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567214" lvl="1" indent="-171450" defTabSz="685800">
              <a:lnSpc>
                <a:spcPct val="140000"/>
              </a:lnSpc>
              <a:spcBef>
                <a:spcPts val="188"/>
              </a:spcBef>
              <a:buFont typeface="Arial" panose="020B0604020202020204" pitchFamily="34" charset="0"/>
              <a:buChar char="•"/>
              <a:tabLst>
                <a:tab pos="567214" algn="l"/>
                <a:tab pos="567690" algn="l"/>
              </a:tabLst>
            </a:pPr>
            <a:r>
              <a:rPr lang="en-US" sz="2000" b="1" i="1" dirty="0" err="1">
                <a:solidFill>
                  <a:prstClr val="black"/>
                </a:solidFill>
                <a:latin typeface="Georgia" panose="02040502050405020303" pitchFamily="18" charset="0"/>
              </a:rPr>
              <a:t>Értékalapú</a:t>
            </a:r>
            <a:r>
              <a:rPr lang="en-US" sz="2000" spc="-26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árképzés</a:t>
            </a:r>
            <a:r>
              <a:rPr lang="en-US" sz="2000" spc="-3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–</a:t>
            </a:r>
            <a:r>
              <a:rPr lang="en-US" sz="2000" spc="-4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Georgia" panose="02040502050405020303" pitchFamily="18" charset="0"/>
              </a:rPr>
              <a:t>speciális</a:t>
            </a:r>
            <a:r>
              <a:rPr lang="en-US" sz="2000" spc="-23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Georgia" panose="02040502050405020303" pitchFamily="18" charset="0"/>
              </a:rPr>
              <a:t>értékajánlat</a:t>
            </a:r>
            <a:endParaRPr lang="en-US" sz="20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567214" lvl="1" indent="-171450" defTabSz="685800">
              <a:lnSpc>
                <a:spcPct val="140000"/>
              </a:lnSpc>
              <a:spcBef>
                <a:spcPts val="180"/>
              </a:spcBef>
              <a:buFont typeface="Arial" panose="020B0604020202020204" pitchFamily="34" charset="0"/>
              <a:buChar char="•"/>
              <a:tabLst>
                <a:tab pos="567214" algn="l"/>
                <a:tab pos="567690" algn="l"/>
              </a:tabLst>
            </a:pPr>
            <a:r>
              <a:rPr lang="en-US" sz="2000" b="1" i="1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Versenytársakhoz</a:t>
            </a:r>
            <a:r>
              <a:rPr lang="en-US" sz="2000" spc="-11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Georgia" panose="02040502050405020303" pitchFamily="18" charset="0"/>
              </a:rPr>
              <a:t>igazodó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,</a:t>
            </a:r>
            <a:r>
              <a:rPr lang="en-US" sz="2000" spc="-15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pl.</a:t>
            </a:r>
            <a:r>
              <a:rPr lang="en-US" sz="2000" spc="-23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Georgia" panose="02040502050405020303" pitchFamily="18" charset="0"/>
              </a:rPr>
              <a:t>oktatás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,</a:t>
            </a:r>
            <a:r>
              <a:rPr lang="en-US" sz="2000" spc="-34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kultúra</a:t>
            </a:r>
            <a:endParaRPr lang="en-US" sz="20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567214" lvl="1" indent="-171450" defTabSz="685800">
              <a:lnSpc>
                <a:spcPct val="140000"/>
              </a:lnSpc>
              <a:spcBef>
                <a:spcPts val="180"/>
              </a:spcBef>
              <a:buFont typeface="Arial" panose="020B0604020202020204" pitchFamily="34" charset="0"/>
              <a:buChar char="•"/>
              <a:tabLst>
                <a:tab pos="567214" algn="l"/>
                <a:tab pos="567690" algn="l"/>
              </a:tabLst>
            </a:pPr>
            <a:r>
              <a:rPr lang="en-US" sz="2000" b="1" i="1" dirty="0" err="1">
                <a:solidFill>
                  <a:prstClr val="black"/>
                </a:solidFill>
                <a:latin typeface="Georgia" panose="02040502050405020303" pitchFamily="18" charset="0"/>
              </a:rPr>
              <a:t>Szegmensenkénti</a:t>
            </a:r>
            <a:r>
              <a:rPr lang="en-US" sz="2000" spc="-49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0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árazás</a:t>
            </a:r>
            <a:endParaRPr lang="en-US" sz="20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1724" y="1861442"/>
            <a:ext cx="2698344" cy="2271683"/>
          </a:xfrm>
          <a:prstGeom prst="rect">
            <a:avLst/>
          </a:prstGeom>
        </p:spPr>
      </p:pic>
      <p:pic>
        <p:nvPicPr>
          <p:cNvPr id="6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43324FF7-BCA5-4D7E-B81B-4604705DE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67484">
            <a:off x="6973113" y="3880659"/>
            <a:ext cx="2243974" cy="14732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332498" y="240883"/>
            <a:ext cx="4048747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7601" y="411433"/>
            <a:ext cx="3723644" cy="548503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rmAutofit/>
          </a:bodyPr>
          <a:lstStyle/>
          <a:p>
            <a:pPr marL="9525" algn="l" rtl="0">
              <a:lnSpc>
                <a:spcPct val="90000"/>
              </a:lnSpc>
              <a:spcBef>
                <a:spcPct val="0"/>
              </a:spcBef>
            </a:pPr>
            <a:r>
              <a:rPr lang="en-US" sz="2625" kern="1200" spc="-4" dirty="0" err="1">
                <a:latin typeface="Georgia" panose="02040502050405020303" pitchFamily="18" charset="0"/>
                <a:cs typeface="+mj-cs"/>
              </a:rPr>
              <a:t>Csatornastratégia</a:t>
            </a:r>
            <a:endParaRPr lang="en-US" sz="2625" kern="1200" spc="-4" dirty="0">
              <a:latin typeface="Georgia" panose="02040502050405020303" pitchFamily="18" charset="0"/>
              <a:cs typeface="+mj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32498" y="1084674"/>
            <a:ext cx="4268203" cy="3520439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/>
          <a:p>
            <a:pPr marL="266700" indent="-171450" defTabSz="685800">
              <a:lnSpc>
                <a:spcPct val="130000"/>
              </a:lnSpc>
              <a:spcBef>
                <a:spcPts val="506"/>
              </a:spcBef>
              <a:buFont typeface="Arial" panose="020B0604020202020204" pitchFamily="34" charset="0"/>
              <a:buChar char="•"/>
              <a:tabLst>
                <a:tab pos="266224" algn="l"/>
                <a:tab pos="266700" algn="l"/>
              </a:tabLst>
            </a:pPr>
            <a:r>
              <a:rPr lang="en-US" sz="1800" b="1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Szolgáltatások</a:t>
            </a:r>
            <a:endParaRPr lang="en-US" sz="1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66700" indent="-171450" defTabSz="685800">
              <a:lnSpc>
                <a:spcPct val="130000"/>
              </a:lnSpc>
              <a:spcBef>
                <a:spcPts val="431"/>
              </a:spcBef>
              <a:buFont typeface="Arial" panose="020B0604020202020204" pitchFamily="34" charset="0"/>
              <a:buChar char="•"/>
              <a:tabLst>
                <a:tab pos="266224" algn="l"/>
                <a:tab pos="266700" algn="l"/>
              </a:tabLst>
            </a:pPr>
            <a:r>
              <a:rPr lang="en-US" sz="1800" b="1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Hely</a:t>
            </a:r>
            <a:r>
              <a:rPr lang="en-US" sz="1800" b="1" spc="-23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1800" b="1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és</a:t>
            </a:r>
            <a:r>
              <a:rPr lang="en-US" sz="1800" b="1" spc="-26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Georgia" panose="02040502050405020303" pitchFamily="18" charset="0"/>
              </a:rPr>
              <a:t>idő</a:t>
            </a:r>
            <a:endParaRPr lang="en-US" sz="1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66700" indent="-171450" defTabSz="685800">
              <a:lnSpc>
                <a:spcPct val="130000"/>
              </a:lnSpc>
              <a:spcBef>
                <a:spcPts val="431"/>
              </a:spcBef>
              <a:buFont typeface="Arial" panose="020B0604020202020204" pitchFamily="34" charset="0"/>
              <a:buChar char="•"/>
              <a:tabLst>
                <a:tab pos="266224" algn="l"/>
                <a:tab pos="266700" algn="l"/>
              </a:tabLst>
            </a:pPr>
            <a:r>
              <a:rPr lang="en-US" sz="1800" b="1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Kínálat</a:t>
            </a:r>
            <a:r>
              <a:rPr lang="en-US" sz="1800" b="1" spc="-15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1800" b="1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eljuttatása</a:t>
            </a:r>
            <a:r>
              <a:rPr lang="en-US" sz="1800" b="1" spc="-19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Georgia" panose="02040502050405020303" pitchFamily="18" charset="0"/>
              </a:rPr>
              <a:t>a</a:t>
            </a:r>
            <a:r>
              <a:rPr lang="en-US" sz="1800" b="1" spc="-15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1800" b="1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célcsoporthoz</a:t>
            </a:r>
            <a:endParaRPr lang="en-US" sz="1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66700" indent="-171450" defTabSz="685800">
              <a:lnSpc>
                <a:spcPct val="130000"/>
              </a:lnSpc>
              <a:spcBef>
                <a:spcPts val="435"/>
              </a:spcBef>
              <a:buFont typeface="Arial" panose="020B0604020202020204" pitchFamily="34" charset="0"/>
              <a:buChar char="•"/>
              <a:tabLst>
                <a:tab pos="266224" algn="l"/>
                <a:tab pos="266700" algn="l"/>
              </a:tabLst>
            </a:pPr>
            <a:r>
              <a:rPr lang="en-US" sz="1800" b="1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Csatornák</a:t>
            </a:r>
            <a:r>
              <a:rPr lang="en-US" sz="1800" b="1" spc="-4" dirty="0">
                <a:solidFill>
                  <a:prstClr val="black"/>
                </a:solidFill>
                <a:latin typeface="Georgia" panose="02040502050405020303" pitchFamily="18" charset="0"/>
              </a:rPr>
              <a:t>:</a:t>
            </a:r>
            <a:endParaRPr lang="en-US" sz="1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567214" lvl="1" indent="-171450" defTabSz="685800">
              <a:lnSpc>
                <a:spcPct val="130000"/>
              </a:lnSpc>
              <a:spcBef>
                <a:spcPts val="363"/>
              </a:spcBef>
              <a:buFont typeface="Arial" panose="020B0604020202020204" pitchFamily="34" charset="0"/>
              <a:buChar char="•"/>
              <a:tabLst>
                <a:tab pos="567214" algn="l"/>
                <a:tab pos="567690" algn="l"/>
              </a:tabLst>
            </a:pPr>
            <a:r>
              <a:rPr lang="en-US" sz="18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Épületek</a:t>
            </a:r>
            <a:r>
              <a:rPr lang="en-US" sz="1800" spc="-4" dirty="0">
                <a:solidFill>
                  <a:prstClr val="black"/>
                </a:solidFill>
                <a:latin typeface="Georgia" panose="02040502050405020303" pitchFamily="18" charset="0"/>
              </a:rPr>
              <a:t>,</a:t>
            </a:r>
            <a:endParaRPr lang="en-US" sz="1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567214" lvl="1" indent="-171450" defTabSz="685800">
              <a:lnSpc>
                <a:spcPct val="130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567214" algn="l"/>
                <a:tab pos="567690" algn="l"/>
              </a:tabLst>
            </a:pPr>
            <a:r>
              <a:rPr lang="en-US" sz="18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Munkatársak</a:t>
            </a:r>
            <a:r>
              <a:rPr lang="en-US" sz="1800" spc="-4" dirty="0">
                <a:solidFill>
                  <a:prstClr val="black"/>
                </a:solidFill>
                <a:latin typeface="Georgia" panose="02040502050405020303" pitchFamily="18" charset="0"/>
              </a:rPr>
              <a:t>,</a:t>
            </a:r>
            <a:r>
              <a:rPr lang="en-US" sz="1800" spc="-49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Georgia" panose="02040502050405020303" pitchFamily="18" charset="0"/>
              </a:rPr>
              <a:t>önkéntesek</a:t>
            </a:r>
            <a:r>
              <a:rPr lang="en-US" sz="1800" dirty="0">
                <a:solidFill>
                  <a:prstClr val="black"/>
                </a:solidFill>
                <a:latin typeface="Georgia" panose="02040502050405020303" pitchFamily="18" charset="0"/>
              </a:rPr>
              <a:t>,</a:t>
            </a:r>
          </a:p>
          <a:p>
            <a:pPr marL="567214" lvl="1" indent="-171450" defTabSz="685800">
              <a:lnSpc>
                <a:spcPct val="130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567214" algn="l"/>
                <a:tab pos="567690" algn="l"/>
              </a:tabLst>
            </a:pPr>
            <a:r>
              <a:rPr lang="en-US" sz="18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Külső</a:t>
            </a:r>
            <a:r>
              <a:rPr lang="en-US" sz="1800" spc="-38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1800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szervezetek</a:t>
            </a:r>
            <a:endParaRPr lang="en-US" sz="1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66700" indent="-171450" defTabSz="685800">
              <a:lnSpc>
                <a:spcPct val="130000"/>
              </a:lnSpc>
              <a:spcBef>
                <a:spcPts val="428"/>
              </a:spcBef>
              <a:buFont typeface="Arial" panose="020B0604020202020204" pitchFamily="34" charset="0"/>
              <a:buChar char="•"/>
              <a:tabLst>
                <a:tab pos="266224" algn="l"/>
                <a:tab pos="266700" algn="l"/>
              </a:tabLst>
            </a:pPr>
            <a:r>
              <a:rPr lang="en-US" sz="1800" b="1" spc="-4" dirty="0" err="1">
                <a:solidFill>
                  <a:prstClr val="black"/>
                </a:solidFill>
                <a:latin typeface="Georgia" panose="02040502050405020303" pitchFamily="18" charset="0"/>
              </a:rPr>
              <a:t>Közvetítők</a:t>
            </a:r>
            <a:r>
              <a:rPr lang="en-US" sz="1800" b="1" spc="-4" dirty="0">
                <a:solidFill>
                  <a:prstClr val="black"/>
                </a:solidFill>
                <a:latin typeface="Georgia" panose="02040502050405020303" pitchFamily="18" charset="0"/>
              </a:rPr>
              <a:t>?</a:t>
            </a:r>
            <a:r>
              <a:rPr lang="en-US" sz="1800" b="1" spc="-3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1800" b="1" spc="-4" dirty="0">
                <a:solidFill>
                  <a:prstClr val="black"/>
                </a:solidFill>
                <a:latin typeface="Georgia" panose="02040502050405020303" pitchFamily="18" charset="0"/>
              </a:rPr>
              <a:t>Kik?</a:t>
            </a:r>
            <a:endParaRPr lang="en-US" sz="18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Obrázok 5" descr="Obrázok, na ktorom je text, vizitka&#10;&#10;Automaticky generovaný popis">
            <a:extLst>
              <a:ext uri="{FF2B5EF4-FFF2-40B4-BE49-F238E27FC236}">
                <a16:creationId xmlns:a16="http://schemas.microsoft.com/office/drawing/2014/main" id="{08A1489A-C3C1-4C2F-83F6-87B0A83E0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18" y="3014663"/>
            <a:ext cx="3028950" cy="1514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Bublina reči: obdĺžnik so zaoblenými rohmi 4">
            <a:extLst>
              <a:ext uri="{FF2B5EF4-FFF2-40B4-BE49-F238E27FC236}">
                <a16:creationId xmlns:a16="http://schemas.microsoft.com/office/drawing/2014/main" id="{7D6FBB7B-B71C-4CE6-A0FF-D705278EE0C5}"/>
              </a:ext>
            </a:extLst>
          </p:cNvPr>
          <p:cNvSpPr/>
          <p:nvPr/>
        </p:nvSpPr>
        <p:spPr>
          <a:xfrm>
            <a:off x="5706346" y="365574"/>
            <a:ext cx="3028950" cy="1130717"/>
          </a:xfrm>
          <a:prstGeom prst="wedgeRoundRectCallout">
            <a:avLst>
              <a:gd name="adj1" fmla="val 4416"/>
              <a:gd name="adj2" fmla="val 16983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600" b="1" dirty="0" err="1">
                <a:latin typeface="Georgia" panose="02040502050405020303" pitchFamily="18" charset="0"/>
              </a:rPr>
              <a:t>Cél</a:t>
            </a:r>
            <a:r>
              <a:rPr lang="sk-SK" sz="1600" b="1" dirty="0">
                <a:latin typeface="Georgia" panose="02040502050405020303" pitchFamily="18" charset="0"/>
              </a:rPr>
              <a:t>: a </a:t>
            </a:r>
            <a:r>
              <a:rPr lang="sk-SK" sz="1600" b="1" dirty="0" err="1">
                <a:latin typeface="Georgia" panose="02040502050405020303" pitchFamily="18" charset="0"/>
              </a:rPr>
              <a:t>kínálat</a:t>
            </a:r>
            <a:r>
              <a:rPr lang="sk-SK" sz="1600" b="1" dirty="0">
                <a:latin typeface="Georgia" panose="02040502050405020303" pitchFamily="18" charset="0"/>
              </a:rPr>
              <a:t> </a:t>
            </a:r>
            <a:r>
              <a:rPr lang="sk-SK" sz="1600" b="1" dirty="0" err="1">
                <a:latin typeface="Georgia" panose="02040502050405020303" pitchFamily="18" charset="0"/>
              </a:rPr>
              <a:t>eljuttatása</a:t>
            </a:r>
            <a:r>
              <a:rPr lang="sk-SK" sz="1600" b="1" dirty="0">
                <a:latin typeface="Georgia" panose="02040502050405020303" pitchFamily="18" charset="0"/>
              </a:rPr>
              <a:t> a </a:t>
            </a:r>
            <a:r>
              <a:rPr lang="sk-SK" sz="1600" b="1" dirty="0" err="1">
                <a:latin typeface="Georgia" panose="02040502050405020303" pitchFamily="18" charset="0"/>
              </a:rPr>
              <a:t>célcsoporthoz</a:t>
            </a:r>
            <a:endParaRPr lang="hu-HU" sz="1600" b="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745D98-718F-401B-9F40-888EE874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40" y="419100"/>
            <a:ext cx="7881518" cy="492443"/>
          </a:xfrm>
        </p:spPr>
        <p:txBody>
          <a:bodyPr/>
          <a:lstStyle/>
          <a:p>
            <a:r>
              <a:rPr lang="sk-SK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Kommunikáció</a:t>
            </a:r>
            <a:endParaRPr lang="hu-HU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D469F0-074C-4D6C-9DCA-90D7E868F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240" y="1316743"/>
            <a:ext cx="7679055" cy="430887"/>
          </a:xfrm>
        </p:spPr>
        <p:txBody>
          <a:bodyPr/>
          <a:lstStyle/>
          <a:p>
            <a:pPr algn="ctr"/>
            <a:r>
              <a:rPr lang="sk-SK" sz="2800" dirty="0">
                <a:latin typeface="Georgia" panose="02040502050405020303" pitchFamily="18" charset="0"/>
              </a:rPr>
              <a:t>ATL, BTL, direkt marketing, PR, ...</a:t>
            </a:r>
            <a:endParaRPr lang="hu-HU" sz="2800" dirty="0">
              <a:latin typeface="Georgia" panose="02040502050405020303" pitchFamily="18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2943E3F-EB95-4940-A0F5-9B4EEC672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5" y="1993556"/>
            <a:ext cx="5453449" cy="306756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BCCD386-430A-4FD4-8E9E-7BEF3C54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265" y="2479421"/>
            <a:ext cx="3397061" cy="226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8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7979" y="228600"/>
            <a:ext cx="5359241" cy="4325062"/>
          </a:xfrm>
          <a:prstGeom prst="rect">
            <a:avLst/>
          </a:prstGeom>
        </p:spPr>
        <p:txBody>
          <a:bodyPr vert="horz" wrap="square" lIns="0" tIns="64294" rIns="0" bIns="0" rtlCol="0">
            <a:spAutoFit/>
          </a:bodyPr>
          <a:lstStyle/>
          <a:p>
            <a:pPr marL="9525">
              <a:spcBef>
                <a:spcPts val="506"/>
              </a:spcBef>
              <a:tabLst>
                <a:tab pos="266224" algn="l"/>
                <a:tab pos="266700" algn="l"/>
              </a:tabLst>
            </a:pPr>
            <a:r>
              <a:rPr lang="sk-SK" sz="2400" b="1" spc="-4" dirty="0" err="1">
                <a:latin typeface="Georgia" panose="02040502050405020303" pitchFamily="18" charset="0"/>
                <a:cs typeface="Arial"/>
              </a:rPr>
              <a:t>Az</a:t>
            </a:r>
            <a:r>
              <a:rPr lang="sk-SK" sz="2400" b="1" spc="-4" dirty="0">
                <a:latin typeface="Georgia" panose="02040502050405020303" pitchFamily="18" charset="0"/>
                <a:cs typeface="Arial"/>
              </a:rPr>
              <a:t> ü</a:t>
            </a:r>
            <a:r>
              <a:rPr sz="2400" b="1" spc="-4" dirty="0" err="1">
                <a:latin typeface="Georgia" panose="02040502050405020303" pitchFamily="18" charset="0"/>
                <a:cs typeface="Arial"/>
              </a:rPr>
              <a:t>zenet</a:t>
            </a:r>
            <a:r>
              <a:rPr sz="2400" b="1" spc="-38" dirty="0">
                <a:latin typeface="Georgia" panose="02040502050405020303" pitchFamily="18" charset="0"/>
                <a:cs typeface="Arial"/>
              </a:rPr>
              <a:t> </a:t>
            </a:r>
            <a:r>
              <a:rPr sz="2400" b="1" spc="-4" dirty="0" err="1">
                <a:latin typeface="Georgia" panose="02040502050405020303" pitchFamily="18" charset="0"/>
                <a:cs typeface="Arial"/>
              </a:rPr>
              <a:t>érvrendszere</a:t>
            </a:r>
            <a:endParaRPr lang="sk-SK" sz="2400" b="1" spc="-4" dirty="0">
              <a:latin typeface="Georgia" panose="02040502050405020303" pitchFamily="18" charset="0"/>
              <a:cs typeface="Arial"/>
            </a:endParaRPr>
          </a:p>
          <a:p>
            <a:pPr marL="266700" indent="-257175">
              <a:spcBef>
                <a:spcPts val="506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endParaRPr sz="2400" dirty="0">
              <a:latin typeface="Georgia" panose="02040502050405020303" pitchFamily="18" charset="0"/>
              <a:cs typeface="Arial"/>
            </a:endParaRPr>
          </a:p>
          <a:p>
            <a:pPr marL="695325" marR="20479" lvl="1" indent="-343376">
              <a:spcBef>
                <a:spcPts val="431"/>
              </a:spcBef>
              <a:buFont typeface="Wingdings" panose="05000000000000000000" pitchFamily="2" charset="2"/>
              <a:buChar char="Ø"/>
              <a:tabLst>
                <a:tab pos="695325" algn="l"/>
                <a:tab pos="695801" algn="l"/>
              </a:tabLst>
            </a:pPr>
            <a:r>
              <a:rPr sz="1800" b="1" spc="-4" dirty="0">
                <a:latin typeface="Georgia" panose="02040502050405020303" pitchFamily="18" charset="0"/>
                <a:cs typeface="Arial"/>
              </a:rPr>
              <a:t>Racionális </a:t>
            </a:r>
            <a:r>
              <a:rPr sz="1800" b="1" dirty="0">
                <a:latin typeface="Georgia" panose="02040502050405020303" pitchFamily="18" charset="0"/>
                <a:cs typeface="Arial"/>
              </a:rPr>
              <a:t>–</a:t>
            </a:r>
            <a:r>
              <a:rPr sz="1800" b="1" spc="-4" dirty="0">
                <a:latin typeface="Georgia" panose="02040502050405020303" pitchFamily="18" charset="0"/>
                <a:cs typeface="Arial"/>
              </a:rPr>
              <a:t> </a:t>
            </a:r>
            <a:r>
              <a:rPr sz="1800" dirty="0">
                <a:latin typeface="Georgia" panose="02040502050405020303" pitchFamily="18" charset="0"/>
                <a:cs typeface="Arial"/>
              </a:rPr>
              <a:t>a</a:t>
            </a:r>
            <a:r>
              <a:rPr sz="1800" spc="-8" dirty="0">
                <a:latin typeface="Georgia" panose="02040502050405020303" pitchFamily="18" charset="0"/>
                <a:cs typeface="Arial"/>
              </a:rPr>
              <a:t> </a:t>
            </a:r>
            <a:r>
              <a:rPr sz="1800" dirty="0">
                <a:latin typeface="Georgia" panose="02040502050405020303" pitchFamily="18" charset="0"/>
                <a:cs typeface="Arial"/>
              </a:rPr>
              <a:t>döntés</a:t>
            </a:r>
            <a:r>
              <a:rPr sz="1800" spc="-15" dirty="0">
                <a:latin typeface="Georgia" panose="02040502050405020303" pitchFamily="18" charset="0"/>
                <a:cs typeface="Arial"/>
              </a:rPr>
              <a:t> </a:t>
            </a:r>
            <a:r>
              <a:rPr sz="1800" spc="-8" dirty="0">
                <a:latin typeface="Georgia" panose="02040502050405020303" pitchFamily="18" charset="0"/>
                <a:cs typeface="Arial"/>
              </a:rPr>
              <a:t>kényszerű,</a:t>
            </a:r>
            <a:r>
              <a:rPr sz="1800" spc="26" dirty="0">
                <a:latin typeface="Georgia" panose="02040502050405020303" pitchFamily="18" charset="0"/>
                <a:cs typeface="Arial"/>
              </a:rPr>
              <a:t> </a:t>
            </a:r>
            <a:r>
              <a:rPr sz="1800" dirty="0">
                <a:latin typeface="Georgia" panose="02040502050405020303" pitchFamily="18" charset="0"/>
                <a:cs typeface="Arial"/>
              </a:rPr>
              <a:t>a </a:t>
            </a:r>
            <a:r>
              <a:rPr sz="1800" spc="4" dirty="0">
                <a:latin typeface="Georgia" panose="02040502050405020303" pitchFamily="18" charset="0"/>
                <a:cs typeface="Arial"/>
              </a:rPr>
              <a:t> </a:t>
            </a:r>
            <a:r>
              <a:rPr sz="1800" spc="-4" dirty="0">
                <a:latin typeface="Georgia" panose="02040502050405020303" pitchFamily="18" charset="0"/>
                <a:cs typeface="Arial"/>
              </a:rPr>
              <a:t>célszemély</a:t>
            </a:r>
            <a:r>
              <a:rPr sz="1800" dirty="0">
                <a:latin typeface="Georgia" panose="02040502050405020303" pitchFamily="18" charset="0"/>
                <a:cs typeface="Arial"/>
              </a:rPr>
              <a:t> </a:t>
            </a:r>
            <a:r>
              <a:rPr sz="1800" spc="-4" dirty="0">
                <a:latin typeface="Georgia" panose="02040502050405020303" pitchFamily="18" charset="0"/>
                <a:cs typeface="Arial"/>
              </a:rPr>
              <a:t>felelősségérzete</a:t>
            </a:r>
            <a:r>
              <a:rPr sz="1800" spc="-8" dirty="0">
                <a:latin typeface="Georgia" panose="02040502050405020303" pitchFamily="18" charset="0"/>
                <a:cs typeface="Arial"/>
              </a:rPr>
              <a:t> nagy,</a:t>
            </a:r>
            <a:r>
              <a:rPr sz="1800" spc="8" dirty="0">
                <a:latin typeface="Georgia" panose="02040502050405020303" pitchFamily="18" charset="0"/>
                <a:cs typeface="Arial"/>
              </a:rPr>
              <a:t> </a:t>
            </a:r>
            <a:r>
              <a:rPr sz="1800" spc="-4" dirty="0">
                <a:latin typeface="Georgia" panose="02040502050405020303" pitchFamily="18" charset="0"/>
                <a:cs typeface="Arial"/>
              </a:rPr>
              <a:t>jelentős </a:t>
            </a:r>
            <a:r>
              <a:rPr sz="1800" spc="-488" dirty="0">
                <a:latin typeface="Georgia" panose="02040502050405020303" pitchFamily="18" charset="0"/>
                <a:cs typeface="Arial"/>
              </a:rPr>
              <a:t> </a:t>
            </a:r>
            <a:r>
              <a:rPr sz="1800" spc="-4" dirty="0">
                <a:latin typeface="Georgia" panose="02040502050405020303" pitchFamily="18" charset="0"/>
                <a:cs typeface="Arial"/>
              </a:rPr>
              <a:t>áldozat</a:t>
            </a:r>
            <a:endParaRPr sz="1800" dirty="0">
              <a:latin typeface="Georgia" panose="02040502050405020303" pitchFamily="18" charset="0"/>
              <a:cs typeface="Arial"/>
            </a:endParaRPr>
          </a:p>
          <a:p>
            <a:pPr marL="695325" marR="79534" lvl="1" indent="-343376">
              <a:spcBef>
                <a:spcPts val="435"/>
              </a:spcBef>
              <a:buFont typeface="Wingdings" panose="05000000000000000000" pitchFamily="2" charset="2"/>
              <a:buChar char="Ø"/>
              <a:tabLst>
                <a:tab pos="695325" algn="l"/>
                <a:tab pos="695801" algn="l"/>
              </a:tabLst>
            </a:pPr>
            <a:r>
              <a:rPr sz="1800" b="1" spc="-4" dirty="0">
                <a:latin typeface="Georgia" panose="02040502050405020303" pitchFamily="18" charset="0"/>
                <a:cs typeface="Arial"/>
              </a:rPr>
              <a:t>Emocionális </a:t>
            </a:r>
            <a:r>
              <a:rPr sz="1800" b="1" dirty="0">
                <a:latin typeface="Georgia" panose="02040502050405020303" pitchFamily="18" charset="0"/>
                <a:cs typeface="Arial"/>
              </a:rPr>
              <a:t>– </a:t>
            </a:r>
            <a:r>
              <a:rPr sz="1800" spc="-4" dirty="0">
                <a:latin typeface="Georgia" panose="02040502050405020303" pitchFamily="18" charset="0"/>
                <a:cs typeface="Arial"/>
              </a:rPr>
              <a:t>félelem, bűntudat, </a:t>
            </a:r>
            <a:r>
              <a:rPr sz="1800" spc="-8" dirty="0">
                <a:latin typeface="Georgia" panose="02040502050405020303" pitchFamily="18" charset="0"/>
                <a:cs typeface="Arial"/>
              </a:rPr>
              <a:t>szégyen, </a:t>
            </a:r>
            <a:r>
              <a:rPr sz="1800" spc="-491" dirty="0">
                <a:latin typeface="Georgia" panose="02040502050405020303" pitchFamily="18" charset="0"/>
                <a:cs typeface="Arial"/>
              </a:rPr>
              <a:t> </a:t>
            </a:r>
            <a:r>
              <a:rPr sz="1800" spc="-4" dirty="0">
                <a:latin typeface="Georgia" panose="02040502050405020303" pitchFamily="18" charset="0"/>
                <a:cs typeface="Arial"/>
              </a:rPr>
              <a:t>vagy </a:t>
            </a:r>
            <a:r>
              <a:rPr sz="1800" dirty="0">
                <a:latin typeface="Georgia" panose="02040502050405020303" pitchFamily="18" charset="0"/>
                <a:cs typeface="Arial"/>
              </a:rPr>
              <a:t>humor,</a:t>
            </a:r>
            <a:r>
              <a:rPr sz="1800" spc="-4" dirty="0">
                <a:latin typeface="Georgia" panose="02040502050405020303" pitchFamily="18" charset="0"/>
                <a:cs typeface="Arial"/>
              </a:rPr>
              <a:t> büszkeség, </a:t>
            </a:r>
            <a:r>
              <a:rPr sz="1800" spc="-4" dirty="0" err="1">
                <a:latin typeface="Georgia" panose="02040502050405020303" pitchFamily="18" charset="0"/>
                <a:cs typeface="Arial"/>
              </a:rPr>
              <a:t>szeretet</a:t>
            </a:r>
            <a:endParaRPr sz="1800" dirty="0">
              <a:latin typeface="Georgia" panose="02040502050405020303" pitchFamily="18" charset="0"/>
              <a:cs typeface="Arial"/>
            </a:endParaRPr>
          </a:p>
          <a:p>
            <a:pPr marL="695325" lvl="1" indent="-343853">
              <a:spcBef>
                <a:spcPts val="431"/>
              </a:spcBef>
              <a:buFont typeface="Wingdings" panose="05000000000000000000" pitchFamily="2" charset="2"/>
              <a:buChar char="Ø"/>
              <a:tabLst>
                <a:tab pos="695325" algn="l"/>
                <a:tab pos="695801" algn="l"/>
              </a:tabLst>
            </a:pPr>
            <a:r>
              <a:rPr sz="1800" b="1" dirty="0">
                <a:latin typeface="Georgia" panose="02040502050405020303" pitchFamily="18" charset="0"/>
                <a:cs typeface="Arial"/>
              </a:rPr>
              <a:t>Morális</a:t>
            </a:r>
            <a:r>
              <a:rPr sz="1800" b="1" spc="-23" dirty="0">
                <a:latin typeface="Georgia" panose="02040502050405020303" pitchFamily="18" charset="0"/>
                <a:cs typeface="Arial"/>
              </a:rPr>
              <a:t> </a:t>
            </a:r>
            <a:r>
              <a:rPr sz="1800" b="1" dirty="0">
                <a:latin typeface="Georgia" panose="02040502050405020303" pitchFamily="18" charset="0"/>
                <a:cs typeface="Arial"/>
              </a:rPr>
              <a:t>–</a:t>
            </a:r>
            <a:r>
              <a:rPr sz="1800" b="1" spc="-8" dirty="0">
                <a:latin typeface="Georgia" panose="02040502050405020303" pitchFamily="18" charset="0"/>
                <a:cs typeface="Arial"/>
              </a:rPr>
              <a:t> </a:t>
            </a:r>
            <a:r>
              <a:rPr sz="1800" spc="-4" dirty="0">
                <a:latin typeface="Georgia" panose="02040502050405020303" pitchFamily="18" charset="0"/>
                <a:cs typeface="Arial"/>
              </a:rPr>
              <a:t>társadalmi </a:t>
            </a:r>
            <a:r>
              <a:rPr sz="1800" dirty="0">
                <a:latin typeface="Georgia" panose="02040502050405020303" pitchFamily="18" charset="0"/>
                <a:cs typeface="Arial"/>
              </a:rPr>
              <a:t>normák</a:t>
            </a:r>
          </a:p>
          <a:p>
            <a:pPr marL="2102168" indent="-257175">
              <a:spcBef>
                <a:spcPts val="435"/>
              </a:spcBef>
              <a:buFont typeface="Wingdings" panose="05000000000000000000" pitchFamily="2" charset="2"/>
              <a:buChar char="Ø"/>
            </a:pPr>
            <a:r>
              <a:rPr sz="1800" b="1" spc="-4" dirty="0">
                <a:latin typeface="Georgia" panose="02040502050405020303" pitchFamily="18" charset="0"/>
                <a:cs typeface="Arial"/>
              </a:rPr>
              <a:t>a.</a:t>
            </a:r>
            <a:r>
              <a:rPr sz="1800" b="1" spc="11" dirty="0">
                <a:latin typeface="Georgia" panose="02040502050405020303" pitchFamily="18" charset="0"/>
                <a:cs typeface="Arial"/>
              </a:rPr>
              <a:t> </a:t>
            </a:r>
            <a:r>
              <a:rPr sz="1800" b="1" spc="-4" dirty="0">
                <a:latin typeface="Georgia" panose="02040502050405020303" pitchFamily="18" charset="0"/>
                <a:cs typeface="Arial"/>
              </a:rPr>
              <a:t>vagy</a:t>
            </a:r>
            <a:r>
              <a:rPr sz="1800" b="1" spc="-8" dirty="0">
                <a:latin typeface="Georgia" panose="02040502050405020303" pitchFamily="18" charset="0"/>
                <a:cs typeface="Arial"/>
              </a:rPr>
              <a:t> </a:t>
            </a:r>
            <a:r>
              <a:rPr sz="1800" b="1" dirty="0">
                <a:latin typeface="Georgia" panose="02040502050405020303" pitchFamily="18" charset="0"/>
                <a:cs typeface="Arial"/>
              </a:rPr>
              <a:t>b.</a:t>
            </a:r>
            <a:r>
              <a:rPr sz="1800" b="1" spc="-8" dirty="0">
                <a:latin typeface="Georgia" panose="02040502050405020303" pitchFamily="18" charset="0"/>
                <a:cs typeface="Arial"/>
              </a:rPr>
              <a:t> </a:t>
            </a:r>
            <a:r>
              <a:rPr sz="1800" b="1" spc="-4" dirty="0">
                <a:latin typeface="Georgia" panose="02040502050405020303" pitchFamily="18" charset="0"/>
                <a:cs typeface="Arial"/>
              </a:rPr>
              <a:t>vagy</a:t>
            </a:r>
            <a:r>
              <a:rPr sz="1800" b="1" spc="-11" dirty="0">
                <a:latin typeface="Georgia" panose="02040502050405020303" pitchFamily="18" charset="0"/>
                <a:cs typeface="Arial"/>
              </a:rPr>
              <a:t> </a:t>
            </a:r>
            <a:r>
              <a:rPr sz="1800" b="1" spc="-4" dirty="0">
                <a:latin typeface="Georgia" panose="02040502050405020303" pitchFamily="18" charset="0"/>
                <a:cs typeface="Arial"/>
              </a:rPr>
              <a:t>c.?</a:t>
            </a:r>
            <a:endParaRPr lang="sk-SK" sz="1800" b="1" spc="-4" dirty="0">
              <a:latin typeface="Georgia" panose="02040502050405020303" pitchFamily="18" charset="0"/>
              <a:cs typeface="Arial"/>
            </a:endParaRPr>
          </a:p>
          <a:p>
            <a:pPr marL="2102168" indent="-257175">
              <a:spcBef>
                <a:spcPts val="435"/>
              </a:spcBef>
              <a:buFont typeface="Wingdings" panose="05000000000000000000" pitchFamily="2" charset="2"/>
              <a:buChar char="Ø"/>
            </a:pPr>
            <a:endParaRPr sz="1800" dirty="0">
              <a:latin typeface="Georgia" panose="02040502050405020303" pitchFamily="18" charset="0"/>
              <a:cs typeface="Arial"/>
            </a:endParaRPr>
          </a:p>
          <a:p>
            <a:pPr marL="266700" indent="-257175">
              <a:spcBef>
                <a:spcPts val="431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1800" b="1" spc="-4" dirty="0">
                <a:latin typeface="Georgia" panose="02040502050405020303" pitchFamily="18" charset="0"/>
                <a:cs typeface="Arial"/>
              </a:rPr>
              <a:t>Küldetés,</a:t>
            </a:r>
            <a:r>
              <a:rPr sz="1800" b="1" spc="-19" dirty="0">
                <a:latin typeface="Georgia" panose="02040502050405020303" pitchFamily="18" charset="0"/>
                <a:cs typeface="Arial"/>
              </a:rPr>
              <a:t> </a:t>
            </a:r>
            <a:r>
              <a:rPr sz="1800" b="1" spc="-4" dirty="0">
                <a:latin typeface="Georgia" panose="02040502050405020303" pitchFamily="18" charset="0"/>
                <a:cs typeface="Arial"/>
              </a:rPr>
              <a:t>cél,</a:t>
            </a:r>
            <a:r>
              <a:rPr sz="1800" b="1" spc="-15" dirty="0">
                <a:latin typeface="Georgia" panose="02040502050405020303" pitchFamily="18" charset="0"/>
                <a:cs typeface="Arial"/>
              </a:rPr>
              <a:t> </a:t>
            </a:r>
            <a:r>
              <a:rPr sz="1800" b="1" spc="-4" dirty="0">
                <a:latin typeface="Georgia" panose="02040502050405020303" pitchFamily="18" charset="0"/>
                <a:cs typeface="Arial"/>
              </a:rPr>
              <a:t>célközönség</a:t>
            </a:r>
            <a:endParaRPr sz="1800" dirty="0">
              <a:latin typeface="Georgia" panose="02040502050405020303" pitchFamily="18" charset="0"/>
              <a:cs typeface="Arial"/>
            </a:endParaRPr>
          </a:p>
          <a:p>
            <a:pPr marL="266700" indent="-257175">
              <a:spcBef>
                <a:spcPts val="431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1800" b="1" spc="-4" dirty="0">
                <a:latin typeface="Georgia" panose="02040502050405020303" pitchFamily="18" charset="0"/>
                <a:cs typeface="Arial"/>
              </a:rPr>
              <a:t>Üzenet</a:t>
            </a:r>
            <a:r>
              <a:rPr sz="1800" b="1" dirty="0">
                <a:latin typeface="Georgia" panose="02040502050405020303" pitchFamily="18" charset="0"/>
                <a:cs typeface="Arial"/>
              </a:rPr>
              <a:t> </a:t>
            </a:r>
            <a:r>
              <a:rPr sz="1800" b="1" spc="-4" dirty="0">
                <a:latin typeface="Georgia" panose="02040502050405020303" pitchFamily="18" charset="0"/>
                <a:cs typeface="Arial"/>
              </a:rPr>
              <a:t>hatása:</a:t>
            </a:r>
            <a:r>
              <a:rPr sz="1800" b="1" spc="11" dirty="0">
                <a:latin typeface="Georgia" panose="02040502050405020303" pitchFamily="18" charset="0"/>
                <a:cs typeface="Arial"/>
              </a:rPr>
              <a:t> </a:t>
            </a:r>
            <a:endParaRPr lang="sk-SK" sz="1800" b="1" spc="11" dirty="0">
              <a:latin typeface="Georgia" panose="02040502050405020303" pitchFamily="18" charset="0"/>
              <a:cs typeface="Arial"/>
            </a:endParaRPr>
          </a:p>
          <a:p>
            <a:pPr marL="352425" lvl="1">
              <a:spcBef>
                <a:spcPts val="431"/>
              </a:spcBef>
              <a:tabLst>
                <a:tab pos="266224" algn="l"/>
                <a:tab pos="266700" algn="l"/>
              </a:tabLst>
            </a:pPr>
            <a:r>
              <a:rPr sz="1800" dirty="0" err="1">
                <a:latin typeface="Georgia" panose="02040502050405020303" pitchFamily="18" charset="0"/>
                <a:cs typeface="Arial"/>
              </a:rPr>
              <a:t>hangnem</a:t>
            </a:r>
            <a:r>
              <a:rPr sz="1800" dirty="0">
                <a:latin typeface="Georgia" panose="02040502050405020303" pitchFamily="18" charset="0"/>
                <a:cs typeface="Arial"/>
              </a:rPr>
              <a:t>, </a:t>
            </a:r>
            <a:r>
              <a:rPr sz="1800" spc="-4" dirty="0">
                <a:latin typeface="Georgia" panose="02040502050405020303" pitchFamily="18" charset="0"/>
                <a:cs typeface="Arial"/>
              </a:rPr>
              <a:t>stílus,</a:t>
            </a:r>
            <a:r>
              <a:rPr sz="1800" spc="-23" dirty="0">
                <a:latin typeface="Georgia" panose="02040502050405020303" pitchFamily="18" charset="0"/>
                <a:cs typeface="Arial"/>
              </a:rPr>
              <a:t> </a:t>
            </a:r>
            <a:r>
              <a:rPr sz="1800" spc="-4" dirty="0">
                <a:latin typeface="Georgia" panose="02040502050405020303" pitchFamily="18" charset="0"/>
                <a:cs typeface="Arial"/>
              </a:rPr>
              <a:t>szöveg,</a:t>
            </a:r>
            <a:r>
              <a:rPr sz="1800" dirty="0">
                <a:latin typeface="Georgia" panose="02040502050405020303" pitchFamily="18" charset="0"/>
                <a:cs typeface="Arial"/>
              </a:rPr>
              <a:t> forma</a:t>
            </a: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13623" y="2763279"/>
            <a:ext cx="2400299" cy="165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1">
            <a:extLst>
              <a:ext uri="{FF2B5EF4-FFF2-40B4-BE49-F238E27FC236}">
                <a16:creationId xmlns:a16="http://schemas.microsoft.com/office/drawing/2014/main" id="{1776C4A0-4446-4863-97B3-A9465D2F562D}"/>
              </a:ext>
            </a:extLst>
          </p:cNvPr>
          <p:cNvSpPr txBox="1">
            <a:spLocks/>
          </p:cNvSpPr>
          <p:nvPr/>
        </p:nvSpPr>
        <p:spPr>
          <a:xfrm>
            <a:off x="128239" y="1526075"/>
            <a:ext cx="8887522" cy="851919"/>
          </a:xfrm>
          <a:prstGeom prst="rect">
            <a:avLst/>
          </a:prstGeom>
        </p:spPr>
        <p:txBody>
          <a:bodyPr/>
          <a:lstStyle>
            <a:lvl1pPr marL="0" indent="0" algn="l" defTabSz="617068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defRPr sz="1613" kern="120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62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6969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469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004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5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48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Hagyományos</a:t>
            </a:r>
            <a:r>
              <a:rPr lang="sk-SK" sz="48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 marketing</a:t>
            </a:r>
          </a:p>
          <a:p>
            <a:pPr algn="ctr"/>
            <a:r>
              <a:rPr lang="sk-SK" sz="48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vagy </a:t>
            </a:r>
          </a:p>
          <a:p>
            <a:pPr algn="ctr"/>
            <a:r>
              <a:rPr lang="sk-SK" sz="48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ONLINE marketing?</a:t>
            </a:r>
            <a:endParaRPr lang="hu-HU" sz="4800" b="1" dirty="0">
              <a:ln w="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870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0" y="488815"/>
            <a:ext cx="6858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76592" y="482601"/>
            <a:ext cx="6306145" cy="55862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9525"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100" b="1" spc="-4" dirty="0" err="1">
                <a:solidFill>
                  <a:prstClr val="white"/>
                </a:solidFill>
                <a:latin typeface="Georgia" panose="02040502050405020303" pitchFamily="18" charset="0"/>
              </a:rPr>
              <a:t>Adományozói</a:t>
            </a:r>
            <a:r>
              <a:rPr lang="en-US" sz="2100" b="1" spc="-11" dirty="0">
                <a:solidFill>
                  <a:prstClr val="white"/>
                </a:solidFill>
                <a:latin typeface="Georgia" panose="02040502050405020303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Georgia" panose="02040502050405020303" pitchFamily="18" charset="0"/>
              </a:rPr>
              <a:t>piramis</a:t>
            </a:r>
            <a:endParaRPr lang="en-US" sz="2100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400970"/>
              </p:ext>
            </p:extLst>
          </p:nvPr>
        </p:nvGraphicFramePr>
        <p:xfrm>
          <a:off x="420130" y="1210963"/>
          <a:ext cx="8303740" cy="376588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809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83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92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sk-SK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5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Adományozók</a:t>
                      </a:r>
                      <a:endParaRPr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hu-HU" sz="1500" b="1" spc="-5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s</a:t>
                      </a:r>
                      <a:r>
                        <a:rPr sz="1500" b="1" spc="-5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záma</a:t>
                      </a:r>
                      <a:endParaRPr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2897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sk-SK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5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Adományozói</a:t>
                      </a:r>
                      <a:endParaRPr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hu-H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c</a:t>
                      </a:r>
                      <a:r>
                        <a:rPr sz="15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soportok</a:t>
                      </a:r>
                      <a:endParaRPr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28975" marB="0"/>
                </a:tc>
                <a:tc>
                  <a:txBody>
                    <a:bodyPr/>
                    <a:lstStyle/>
                    <a:p>
                      <a:pPr marL="151765" algn="l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Adomány</a:t>
                      </a:r>
                    </a:p>
                    <a:p>
                      <a:pPr marL="180975" algn="l">
                        <a:lnSpc>
                          <a:spcPct val="100000"/>
                        </a:lnSpc>
                      </a:pPr>
                      <a:r>
                        <a:rPr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nagysága</a:t>
                      </a:r>
                      <a:endParaRPr sz="15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2897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sk-SK" sz="1500" b="1" spc="-5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 </a:t>
                      </a:r>
                      <a:r>
                        <a:rPr sz="1500" b="1" spc="-5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Elérésükre</a:t>
                      </a:r>
                      <a:r>
                        <a:rPr sz="1500" b="1" spc="-25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500" b="1" spc="-5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használt</a:t>
                      </a:r>
                      <a:r>
                        <a:rPr sz="1500" b="1" spc="-45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5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legjobb</a:t>
                      </a:r>
                      <a:endParaRPr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</a:endParaRPr>
                    </a:p>
                    <a:p>
                      <a:pPr marL="1270" algn="l">
                        <a:lnSpc>
                          <a:spcPct val="100000"/>
                        </a:lnSpc>
                      </a:pPr>
                      <a:r>
                        <a:rPr lang="sk-SK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 </a:t>
                      </a:r>
                      <a:r>
                        <a:rPr sz="15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módszer</a:t>
                      </a:r>
                      <a:endParaRPr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2897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1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On</a:t>
                      </a:r>
                      <a:r>
                        <a:rPr sz="1400" b="1" spc="-3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 spc="-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the</a:t>
                      </a:r>
                      <a:r>
                        <a:rPr sz="1400" b="1" spc="-1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 spc="-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top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2075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50</a:t>
                      </a:r>
                      <a:r>
                        <a:rPr sz="1400" b="1" spc="-5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000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2075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spc="-5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Dialógus</a:t>
                      </a:r>
                      <a:endParaRPr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50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Felső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2075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5</a:t>
                      </a:r>
                      <a:r>
                        <a:rPr sz="1400" b="1" spc="-5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000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2075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spc="-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Dialógus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862"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500</a:t>
                      </a:r>
                      <a:endParaRPr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Fő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2075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500</a:t>
                      </a:r>
                      <a:endParaRPr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2075" marR="76454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spc="-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Személyes kapcsolat, DM, </a:t>
                      </a:r>
                      <a:r>
                        <a:rPr sz="1400" b="1" spc="-434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események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305"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5</a:t>
                      </a:r>
                      <a:r>
                        <a:rPr sz="1400" b="1" spc="-5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000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spc="-1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Rendszeres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2075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200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2075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spc="-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DM,</a:t>
                      </a:r>
                      <a:r>
                        <a:rPr sz="1400" b="1" spc="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 spc="-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tele-marketing,</a:t>
                      </a:r>
                      <a:r>
                        <a:rPr sz="1400" b="1" spc="-1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 spc="-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események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50</a:t>
                      </a:r>
                      <a:r>
                        <a:rPr sz="1400" b="1" spc="-5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000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spc="-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Ismétlők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2075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100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2075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spc="-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DM,</a:t>
                      </a:r>
                      <a:r>
                        <a:rPr sz="1400" b="1" spc="-3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tele-marketing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100</a:t>
                      </a:r>
                      <a:r>
                        <a:rPr sz="1400" b="1" spc="-5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000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Első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2075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50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tc>
                  <a:txBody>
                    <a:bodyPr/>
                    <a:lstStyle/>
                    <a:p>
                      <a:pPr marL="92075" algn="l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spc="-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DM,</a:t>
                      </a:r>
                      <a:r>
                        <a:rPr sz="1400" b="1" spc="-2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internet,</a:t>
                      </a:r>
                      <a:r>
                        <a:rPr sz="1400" b="1" spc="-3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 spc="-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mail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473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844"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1</a:t>
                      </a:r>
                      <a:r>
                        <a:rPr sz="1400" b="1" spc="-4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000</a:t>
                      </a:r>
                      <a:r>
                        <a:rPr sz="1400" b="1" spc="-2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000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972" marB="0"/>
                </a:tc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400" b="1" spc="-5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Potenciális</a:t>
                      </a: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972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 marR="635635" algn="l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400" b="1" spc="-5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DM,</a:t>
                      </a:r>
                      <a:r>
                        <a:rPr sz="1400" b="1" spc="-25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cold</a:t>
                      </a:r>
                      <a:r>
                        <a:rPr sz="1400" b="1" spc="-3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mailing,</a:t>
                      </a:r>
                      <a:r>
                        <a:rPr sz="1400" b="1" spc="-25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 spc="-5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hirdetés</a:t>
                      </a:r>
                      <a:r>
                        <a:rPr sz="1400" b="1" spc="-5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, </a:t>
                      </a:r>
                      <a:r>
                        <a:rPr sz="1400" b="1" spc="-434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 </a:t>
                      </a:r>
                      <a:r>
                        <a:rPr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</a:rPr>
                        <a:t>internet</a:t>
                      </a:r>
                      <a:endParaRPr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cs typeface="Times New Roman"/>
                      </a:endParaRPr>
                    </a:p>
                  </a:txBody>
                  <a:tcPr marL="0" marR="0" marT="30972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F9E3DD8-7575-4F44-BE5B-59C5361195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1887115"/>
              </p:ext>
            </p:extLst>
          </p:nvPr>
        </p:nvGraphicFramePr>
        <p:xfrm>
          <a:off x="1014492" y="485365"/>
          <a:ext cx="7115016" cy="4296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9002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BlokTextu 11">
            <a:extLst>
              <a:ext uri="{FF2B5EF4-FFF2-40B4-BE49-F238E27FC236}">
                <a16:creationId xmlns:a16="http://schemas.microsoft.com/office/drawing/2014/main" id="{76AAB455-31D8-80B7-7D81-D6BDF27291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5741597"/>
              </p:ext>
            </p:extLst>
          </p:nvPr>
        </p:nvGraphicFramePr>
        <p:xfrm>
          <a:off x="3311611" y="508171"/>
          <a:ext cx="5593491" cy="4137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Obrázok 14">
            <a:extLst>
              <a:ext uri="{FF2B5EF4-FFF2-40B4-BE49-F238E27FC236}">
                <a16:creationId xmlns:a16="http://schemas.microsoft.com/office/drawing/2014/main" id="{E0871531-0048-4FE7-9642-0C92328754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6379" r="16379"/>
          <a:stretch/>
        </p:blipFill>
        <p:spPr>
          <a:xfrm>
            <a:off x="-1268236" y="1248032"/>
            <a:ext cx="4579847" cy="291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30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1">
            <a:extLst>
              <a:ext uri="{FF2B5EF4-FFF2-40B4-BE49-F238E27FC236}">
                <a16:creationId xmlns:a16="http://schemas.microsoft.com/office/drawing/2014/main" id="{1776C4A0-4446-4863-97B3-A9465D2F562D}"/>
              </a:ext>
            </a:extLst>
          </p:cNvPr>
          <p:cNvSpPr txBox="1">
            <a:spLocks/>
          </p:cNvSpPr>
          <p:nvPr/>
        </p:nvSpPr>
        <p:spPr>
          <a:xfrm>
            <a:off x="128239" y="1738366"/>
            <a:ext cx="8887522" cy="851919"/>
          </a:xfrm>
          <a:prstGeom prst="rect">
            <a:avLst/>
          </a:prstGeom>
        </p:spPr>
        <p:txBody>
          <a:bodyPr/>
          <a:lstStyle>
            <a:lvl1pPr marL="0" indent="0" algn="l" defTabSz="617068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defRPr sz="1613" kern="120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62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6969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469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004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5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48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Modern</a:t>
            </a:r>
            <a:r>
              <a:rPr lang="sk-SK" sz="48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 marketing </a:t>
            </a:r>
            <a:r>
              <a:rPr lang="sk-SK" sz="48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modern</a:t>
            </a:r>
            <a:r>
              <a:rPr lang="sk-SK" sz="48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sz="48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tevékenység</a:t>
            </a:r>
            <a:endParaRPr lang="hu-HU" sz="4800" b="1" dirty="0">
              <a:ln w="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10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A6390787-BB36-41B4-B823-AB1266F9DBC0}"/>
              </a:ext>
            </a:extLst>
          </p:cNvPr>
          <p:cNvSpPr txBox="1"/>
          <p:nvPr/>
        </p:nvSpPr>
        <p:spPr>
          <a:xfrm>
            <a:off x="441701" y="1371600"/>
            <a:ext cx="8400083" cy="326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0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Alkalom</a:t>
            </a:r>
            <a:r>
              <a:rPr lang="sk-SK" sz="20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(</a:t>
            </a:r>
            <a:r>
              <a:rPr lang="sk-SK" sz="20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április</a:t>
            </a:r>
            <a:r>
              <a:rPr lang="sk-SK" sz="20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11.): 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A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nonprofit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tevékenységek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köre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nonbusiness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vállalati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aktivitások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kiemelten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az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ügymarketing</a:t>
            </a:r>
            <a:endParaRPr lang="sk-SK" sz="20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sk-SK" sz="20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0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Alkalom</a:t>
            </a:r>
            <a:r>
              <a:rPr lang="sk-SK" sz="20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(</a:t>
            </a:r>
            <a:r>
              <a:rPr lang="sk-SK" sz="20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április</a:t>
            </a:r>
            <a:r>
              <a:rPr lang="sk-SK" sz="20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25.):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Szponzoráció</a:t>
            </a:r>
            <a:endParaRPr lang="sk-SK" sz="20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sk-SK" sz="20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sk-SK" sz="20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Alkalom</a:t>
            </a:r>
            <a:r>
              <a:rPr lang="sk-SK" sz="20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(</a:t>
            </a:r>
            <a:r>
              <a:rPr lang="sk-SK" sz="2000" b="1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május</a:t>
            </a:r>
            <a:r>
              <a:rPr lang="sk-SK" sz="2000" b="1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2.):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Nonprofit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szervezetek</a:t>
            </a:r>
            <a:r>
              <a:rPr lang="sk-SK" sz="20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2000" dirty="0" err="1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marketingtevékenysége</a:t>
            </a:r>
            <a:endParaRPr lang="sk-SK" sz="2000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endParaRPr lang="sk-SK" sz="2000" b="1" dirty="0">
              <a:solidFill>
                <a:schemeClr val="bg2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7BB9DEB-2F68-45F3-8AEA-F122222B58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1006" y="441572"/>
            <a:ext cx="3940778" cy="658808"/>
          </a:xfrm>
        </p:spPr>
        <p:txBody>
          <a:bodyPr/>
          <a:lstStyle/>
          <a:p>
            <a:r>
              <a:rPr lang="sk-SK" sz="2800" b="1" dirty="0">
                <a:latin typeface="Georgia" panose="02040502050405020303" pitchFamily="18" charset="0"/>
              </a:rPr>
              <a:t>A </a:t>
            </a:r>
            <a:r>
              <a:rPr lang="sk-SK" sz="2800" b="1" dirty="0" err="1">
                <a:latin typeface="Georgia" panose="02040502050405020303" pitchFamily="18" charset="0"/>
              </a:rPr>
              <a:t>kurzus</a:t>
            </a:r>
            <a:r>
              <a:rPr lang="sk-SK" sz="2800" b="1" dirty="0">
                <a:latin typeface="Georgia" panose="02040502050405020303" pitchFamily="18" charset="0"/>
              </a:rPr>
              <a:t> </a:t>
            </a:r>
            <a:r>
              <a:rPr lang="sk-SK" sz="2800" b="1" dirty="0" err="1">
                <a:latin typeface="Georgia" panose="02040502050405020303" pitchFamily="18" charset="0"/>
              </a:rPr>
              <a:t>témakörei</a:t>
            </a:r>
            <a:endParaRPr lang="hu-HU" sz="2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259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1">
            <a:extLst>
              <a:ext uri="{FF2B5EF4-FFF2-40B4-BE49-F238E27FC236}">
                <a16:creationId xmlns:a16="http://schemas.microsoft.com/office/drawing/2014/main" id="{1776C4A0-4446-4863-97B3-A9465D2F562D}"/>
              </a:ext>
            </a:extLst>
          </p:cNvPr>
          <p:cNvSpPr txBox="1">
            <a:spLocks/>
          </p:cNvSpPr>
          <p:nvPr/>
        </p:nvSpPr>
        <p:spPr>
          <a:xfrm>
            <a:off x="1130894" y="2145790"/>
            <a:ext cx="8887522" cy="851919"/>
          </a:xfrm>
          <a:prstGeom prst="rect">
            <a:avLst/>
          </a:prstGeom>
        </p:spPr>
        <p:txBody>
          <a:bodyPr/>
          <a:lstStyle>
            <a:lvl1pPr marL="0" indent="0" algn="l" defTabSz="617068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defRPr sz="1613" kern="120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62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6969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469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004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5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8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AR </a:t>
            </a:r>
            <a:r>
              <a:rPr lang="sk-SK" sz="48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és</a:t>
            </a:r>
            <a:r>
              <a:rPr lang="sk-SK" sz="48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 VR technológia</a:t>
            </a:r>
            <a:endParaRPr lang="hu-HU" sz="4800" b="1" dirty="0">
              <a:ln w="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74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ryba, posteľ, žralok, delfín&#10;&#10;Automaticky generovaný popis">
            <a:extLst>
              <a:ext uri="{FF2B5EF4-FFF2-40B4-BE49-F238E27FC236}">
                <a16:creationId xmlns:a16="http://schemas.microsoft.com/office/drawing/2014/main" id="{2827E90A-D7C8-4090-8BE7-183A6F119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44" y="822496"/>
            <a:ext cx="6425512" cy="36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792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podlaha, stena, vnútri&#10;&#10;Automaticky generovaný popis">
            <a:extLst>
              <a:ext uri="{FF2B5EF4-FFF2-40B4-BE49-F238E27FC236}">
                <a16:creationId xmlns:a16="http://schemas.microsoft.com/office/drawing/2014/main" id="{DCFCDC8E-9891-4BC5-B587-F062E9101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30" y="286609"/>
            <a:ext cx="3605280" cy="1901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671CAB2-AE12-480F-98DB-F240E912A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676" y="1913106"/>
            <a:ext cx="3340619" cy="2505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8C5B7E0-B850-4EAA-8FA6-88C0BB805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592" y="461125"/>
            <a:ext cx="4059607" cy="2704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26ED86C8-708A-45F8-8C4F-CB217818BC10}"/>
              </a:ext>
            </a:extLst>
          </p:cNvPr>
          <p:cNvSpPr txBox="1"/>
          <p:nvPr/>
        </p:nvSpPr>
        <p:spPr>
          <a:xfrm rot="10800000" flipV="1">
            <a:off x="6223686" y="4096515"/>
            <a:ext cx="2615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https://www.youtube.com/watch?v=gXmweGsKk4Y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1B2A885D-25FB-421F-BCE8-FB614CADBC66}"/>
              </a:ext>
            </a:extLst>
          </p:cNvPr>
          <p:cNvSpPr txBox="1"/>
          <p:nvPr/>
        </p:nvSpPr>
        <p:spPr>
          <a:xfrm>
            <a:off x="173208" y="2851650"/>
            <a:ext cx="20015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dirty="0">
                <a:solidFill>
                  <a:schemeClr val="bg2">
                    <a:lumMod val="10000"/>
                  </a:schemeClr>
                </a:solidFill>
                <a:effectLst/>
                <a:latin typeface="Georgia" panose="02040502050405020303" pitchFamily="18" charset="0"/>
              </a:rPr>
              <a:t>Local nonprofit brings seniors a boost through virtual reality</a:t>
            </a:r>
          </a:p>
        </p:txBody>
      </p:sp>
    </p:spTree>
    <p:extLst>
      <p:ext uri="{BB962C8B-B14F-4D97-AF65-F5344CB8AC3E}">
        <p14:creationId xmlns:p14="http://schemas.microsoft.com/office/powerpoint/2010/main" val="2448147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A2ED4E23-E39F-4F0C-A782-7F5C04A12425}"/>
              </a:ext>
            </a:extLst>
          </p:cNvPr>
          <p:cNvSpPr txBox="1"/>
          <p:nvPr/>
        </p:nvSpPr>
        <p:spPr>
          <a:xfrm>
            <a:off x="284205" y="2930917"/>
            <a:ext cx="25990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https://www.youtube.com/watch?v=-zNWP4lzrJQ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ED84355-4B2E-467C-9D0B-576A205EF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663" y="533776"/>
            <a:ext cx="5330315" cy="3555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EC51BC34-BBAE-44FF-95B4-850F9A56DB2B}"/>
              </a:ext>
            </a:extLst>
          </p:cNvPr>
          <p:cNvSpPr txBox="1"/>
          <p:nvPr/>
        </p:nvSpPr>
        <p:spPr>
          <a:xfrm>
            <a:off x="209632" y="1473463"/>
            <a:ext cx="27848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i="0" dirty="0">
                <a:solidFill>
                  <a:schemeClr val="bg2">
                    <a:lumMod val="10000"/>
                  </a:schemeClr>
                </a:solidFill>
                <a:effectLst/>
                <a:latin typeface="Georgia" panose="02040502050405020303" pitchFamily="18" charset="0"/>
              </a:rPr>
              <a:t>NHS </a:t>
            </a:r>
            <a:r>
              <a:rPr lang="hu-HU" sz="2400" b="1" i="0" dirty="0" err="1">
                <a:solidFill>
                  <a:schemeClr val="bg2">
                    <a:lumMod val="10000"/>
                  </a:schemeClr>
                </a:solidFill>
                <a:effectLst/>
                <a:latin typeface="Georgia" panose="02040502050405020303" pitchFamily="18" charset="0"/>
              </a:rPr>
              <a:t>Virtual</a:t>
            </a:r>
            <a:r>
              <a:rPr lang="hu-HU" sz="2400" b="1" i="0" dirty="0">
                <a:solidFill>
                  <a:schemeClr val="bg2">
                    <a:lumMod val="10000"/>
                  </a:schemeClr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hu-HU" sz="2400" b="1" i="0" dirty="0" err="1">
                <a:solidFill>
                  <a:schemeClr val="bg2">
                    <a:lumMod val="10000"/>
                  </a:schemeClr>
                </a:solidFill>
                <a:effectLst/>
                <a:latin typeface="Georgia" panose="02040502050405020303" pitchFamily="18" charset="0"/>
              </a:rPr>
              <a:t>Blood</a:t>
            </a:r>
            <a:r>
              <a:rPr lang="hu-HU" sz="2400" b="1" i="0" dirty="0">
                <a:solidFill>
                  <a:schemeClr val="bg2">
                    <a:lumMod val="10000"/>
                  </a:schemeClr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hu-HU" sz="2400" b="1" i="0" dirty="0" err="1">
                <a:solidFill>
                  <a:schemeClr val="bg2">
                    <a:lumMod val="10000"/>
                  </a:schemeClr>
                </a:solidFill>
                <a:effectLst/>
                <a:latin typeface="Georgia" panose="02040502050405020303" pitchFamily="18" charset="0"/>
              </a:rPr>
              <a:t>Donation</a:t>
            </a:r>
            <a:endParaRPr lang="hu-HU" sz="2400" b="1" i="0" dirty="0">
              <a:solidFill>
                <a:schemeClr val="bg2">
                  <a:lumMod val="1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804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1">
            <a:extLst>
              <a:ext uri="{FF2B5EF4-FFF2-40B4-BE49-F238E27FC236}">
                <a16:creationId xmlns:a16="http://schemas.microsoft.com/office/drawing/2014/main" id="{1776C4A0-4446-4863-97B3-A9465D2F562D}"/>
              </a:ext>
            </a:extLst>
          </p:cNvPr>
          <p:cNvSpPr txBox="1">
            <a:spLocks/>
          </p:cNvSpPr>
          <p:nvPr/>
        </p:nvSpPr>
        <p:spPr>
          <a:xfrm>
            <a:off x="731615" y="986835"/>
            <a:ext cx="8887522" cy="851919"/>
          </a:xfrm>
          <a:prstGeom prst="rect">
            <a:avLst/>
          </a:prstGeom>
        </p:spPr>
        <p:txBody>
          <a:bodyPr/>
          <a:lstStyle>
            <a:lvl1pPr marL="0" indent="0" algn="l" defTabSz="617068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  <a:defRPr sz="1613" kern="120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62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None/>
              <a:defRPr sz="121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6969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469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004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536" indent="-154268" algn="l" defTabSz="617068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8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Játék</a:t>
            </a:r>
            <a:r>
              <a:rPr lang="sk-SK" sz="48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! </a:t>
            </a:r>
          </a:p>
          <a:p>
            <a:endParaRPr lang="sk-SK" sz="4800" b="1" dirty="0">
              <a:ln w="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sk-SK" sz="20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Szereplők</a:t>
            </a:r>
            <a:r>
              <a:rPr lang="sk-SK" sz="20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: </a:t>
            </a:r>
            <a:r>
              <a:rPr lang="sk-SK" sz="20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állam</a:t>
            </a:r>
            <a:r>
              <a:rPr lang="sk-SK" sz="20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/</a:t>
            </a:r>
            <a:r>
              <a:rPr lang="sk-SK" sz="20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vállalat</a:t>
            </a:r>
            <a:r>
              <a:rPr lang="sk-SK" sz="20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, </a:t>
            </a:r>
            <a:r>
              <a:rPr lang="sk-SK" sz="20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nonprofit</a:t>
            </a:r>
            <a:r>
              <a:rPr lang="sk-SK" sz="20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sz="20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szervezetek</a:t>
            </a:r>
            <a:endParaRPr lang="sk-SK" sz="2000" b="1" dirty="0">
              <a:ln w="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sk-SK" sz="2000" b="1" dirty="0">
              <a:ln w="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sk-SK" sz="20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Cél</a:t>
            </a:r>
            <a:r>
              <a:rPr lang="sk-SK" sz="20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: </a:t>
            </a:r>
            <a:r>
              <a:rPr lang="sk-SK" sz="20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forrásszerzés</a:t>
            </a:r>
            <a:endParaRPr lang="sk-SK" sz="2000" b="1" dirty="0">
              <a:ln w="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sk-SK" sz="2000" b="1" dirty="0">
              <a:ln w="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sk-SK" sz="20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Feladat</a:t>
            </a:r>
            <a:r>
              <a:rPr lang="sk-SK" sz="20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: marketing </a:t>
            </a:r>
            <a:r>
              <a:rPr lang="sk-SK" sz="20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terv</a:t>
            </a:r>
            <a:r>
              <a:rPr lang="sk-SK" sz="20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sz="20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felvázolása</a:t>
            </a:r>
            <a:r>
              <a:rPr lang="sk-SK" sz="20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sz="20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és</a:t>
            </a:r>
            <a:r>
              <a:rPr lang="sk-SK" sz="2000" b="1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sz="2000" b="1" dirty="0" err="1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lobbizás</a:t>
            </a:r>
            <a:endParaRPr lang="sk-SK" sz="2000" b="1" dirty="0">
              <a:ln w="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hu-HU" sz="4800" b="1" dirty="0">
              <a:ln w="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250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ok 14" descr="Obrázok, na ktorom je voda, ľad, vonkajšie, príroda&#10;&#10;Automaticky generovaný popis">
            <a:extLst>
              <a:ext uri="{FF2B5EF4-FFF2-40B4-BE49-F238E27FC236}">
                <a16:creationId xmlns:a16="http://schemas.microsoft.com/office/drawing/2014/main" id="{A40221CC-F805-4C6B-8F95-22BB19AB5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01" r="1" b="10044"/>
          <a:stretch/>
        </p:blipFill>
        <p:spPr>
          <a:xfrm>
            <a:off x="3124878" y="10"/>
            <a:ext cx="6019121" cy="2300277"/>
          </a:xfrm>
          <a:prstGeom prst="rect">
            <a:avLst/>
          </a:prstGeom>
        </p:spPr>
      </p:pic>
      <p:pic>
        <p:nvPicPr>
          <p:cNvPr id="9" name="Obrázok 8" descr="Obrázok, na ktorom je trávnik, zelené, svieže&#10;&#10;Automaticky generovaný popis">
            <a:extLst>
              <a:ext uri="{FF2B5EF4-FFF2-40B4-BE49-F238E27FC236}">
                <a16:creationId xmlns:a16="http://schemas.microsoft.com/office/drawing/2014/main" id="{34C3AF9F-C663-49F0-9DF4-C25194FA84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03" r="-2" b="21048"/>
          <a:stretch/>
        </p:blipFill>
        <p:spPr>
          <a:xfrm>
            <a:off x="20" y="2843212"/>
            <a:ext cx="6229330" cy="2300288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604"/>
            <a:ext cx="3866590" cy="3634147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ok 6" descr="Obrázok, na ktorom je biele&#10;&#10;Automaticky generovaný popis">
            <a:extLst>
              <a:ext uri="{FF2B5EF4-FFF2-40B4-BE49-F238E27FC236}">
                <a16:creationId xmlns:a16="http://schemas.microsoft.com/office/drawing/2014/main" id="{4409DE73-7EB3-4E5B-8908-AC48BB7481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18" r="33120" b="1"/>
          <a:stretch/>
        </p:blipFill>
        <p:spPr>
          <a:xfrm>
            <a:off x="20" y="10"/>
            <a:ext cx="3762805" cy="3538976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1360" y="1172976"/>
            <a:ext cx="4532640" cy="3970524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Obrázok 20" descr="Obrázok, na ktorom je vlak, obloha, sledovať, vonkajšie&#10;&#10;Automaticky generovaný popis">
            <a:extLst>
              <a:ext uri="{FF2B5EF4-FFF2-40B4-BE49-F238E27FC236}">
                <a16:creationId xmlns:a16="http://schemas.microsoft.com/office/drawing/2014/main" id="{D7C4F9E9-AC3E-4342-8A92-063DD1910F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79" r="15898"/>
          <a:stretch/>
        </p:blipFill>
        <p:spPr>
          <a:xfrm>
            <a:off x="4712796" y="1274410"/>
            <a:ext cx="4431204" cy="3869090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2900" y="1287545"/>
            <a:ext cx="3429000" cy="3429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Obrázok 22" descr="Obrázok, na ktorom je vonkajšie, trávnik, osoba, rastlina&#10;&#10;Automaticky generovaný popis">
            <a:extLst>
              <a:ext uri="{FF2B5EF4-FFF2-40B4-BE49-F238E27FC236}">
                <a16:creationId xmlns:a16="http://schemas.microsoft.com/office/drawing/2014/main" id="{0F61DDF6-014E-4501-A83B-EE00D36D0D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" b="-3"/>
          <a:stretch/>
        </p:blipFill>
        <p:spPr>
          <a:xfrm>
            <a:off x="2465770" y="1390414"/>
            <a:ext cx="3223260" cy="322326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24" name="BlokTextu 23">
            <a:extLst>
              <a:ext uri="{FF2B5EF4-FFF2-40B4-BE49-F238E27FC236}">
                <a16:creationId xmlns:a16="http://schemas.microsoft.com/office/drawing/2014/main" id="{889CEA82-B551-4790-A42D-78D7665E7FAE}"/>
              </a:ext>
            </a:extLst>
          </p:cNvPr>
          <p:cNvSpPr txBox="1"/>
          <p:nvPr/>
        </p:nvSpPr>
        <p:spPr>
          <a:xfrm>
            <a:off x="3628727" y="602845"/>
            <a:ext cx="575313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22300" dist="50800" dir="4320000" algn="ctr" rotWithShape="0">
              <a:schemeClr val="bg1"/>
            </a:outerShdw>
            <a:softEdge rad="139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3500" b="1" dirty="0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Köszönöm</a:t>
            </a:r>
            <a:r>
              <a:rPr lang="sk-SK" sz="3500" b="1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a </a:t>
            </a:r>
            <a:r>
              <a:rPr lang="sk-SK" sz="3500" b="1" dirty="0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figyelmet</a:t>
            </a:r>
            <a:r>
              <a:rPr lang="sk-SK" sz="3500" b="1" dirty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!</a:t>
            </a:r>
            <a:endParaRPr lang="hu-HU" sz="3500" b="1" dirty="0">
              <a:ln>
                <a:solidFill>
                  <a:schemeClr val="bg1"/>
                </a:solidFill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78396C7-41FD-8139-56DA-840BC5883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002" y="253536"/>
            <a:ext cx="2204464" cy="44596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86F3D16-7F67-168A-75A6-1DAE855A9D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4543" y="191225"/>
            <a:ext cx="887057" cy="5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93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C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D605B19A-323D-4C6A-A489-DEA3990A2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99" y="0"/>
            <a:ext cx="3667601" cy="512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5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BCA077A-6C70-464C-903D-208C798407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5796615"/>
              </p:ext>
            </p:extLst>
          </p:nvPr>
        </p:nvGraphicFramePr>
        <p:xfrm>
          <a:off x="1671234" y="539750"/>
          <a:ext cx="5953932" cy="386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5936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C295F49-33D4-469C-9DF7-F3222DE79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32" y="809208"/>
            <a:ext cx="6078650" cy="336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45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972F8E6A-FFC5-4C86-A991-8FE83CA52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35" y="507229"/>
            <a:ext cx="5897708" cy="3450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FF62ED17-7955-42CF-B579-6CF64E6F14FA}"/>
              </a:ext>
            </a:extLst>
          </p:cNvPr>
          <p:cNvSpPr txBox="1"/>
          <p:nvPr/>
        </p:nvSpPr>
        <p:spPr>
          <a:xfrm>
            <a:off x="381158" y="3366215"/>
            <a:ext cx="1777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2020-ban: 60 673 szervezet.</a:t>
            </a:r>
            <a:endParaRPr lang="hu-HU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59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482601"/>
            <a:ext cx="8178800" cy="4178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5931AD6-7FAE-430A-8C38-698EC6885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04" y="575975"/>
            <a:ext cx="6736791" cy="39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60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Object">
            <a:extLst>
              <a:ext uri="{FF2B5EF4-FFF2-40B4-BE49-F238E27FC236}">
                <a16:creationId xmlns:a16="http://schemas.microsoft.com/office/drawing/2014/main" id="{0D6459E8-9CEB-407B-8E1A-04F7F788B98D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2843650766"/>
              </p:ext>
            </p:extLst>
          </p:nvPr>
        </p:nvGraphicFramePr>
        <p:xfrm>
          <a:off x="511154" y="1128584"/>
          <a:ext cx="8121692" cy="3739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New shape">
            <a:extLst>
              <a:ext uri="{FF2B5EF4-FFF2-40B4-BE49-F238E27FC236}">
                <a16:creationId xmlns:a16="http://schemas.microsoft.com/office/drawing/2014/main" id="{CB6F5851-57EA-485E-8C7A-DEE772F1E53C}"/>
              </a:ext>
            </a:extLst>
          </p:cNvPr>
          <p:cNvSpPr/>
          <p:nvPr/>
        </p:nvSpPr>
        <p:spPr>
          <a:xfrm>
            <a:off x="3819267" y="912684"/>
            <a:ext cx="23622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170" tIns="46990" rIns="90170" bIns="4699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sk-SK" sz="1000" dirty="0" err="1">
                <a:solidFill>
                  <a:srgbClr val="0F283E"/>
                </a:solidFill>
                <a:latin typeface="Open Sans Light"/>
              </a:rPr>
              <a:t>Bevétel</a:t>
            </a:r>
            <a:r>
              <a:rPr lang="sk-SK" sz="1000" dirty="0">
                <a:solidFill>
                  <a:srgbClr val="0F283E"/>
                </a:solidFill>
                <a:latin typeface="Open Sans Light"/>
              </a:rPr>
              <a:t> </a:t>
            </a:r>
            <a:r>
              <a:rPr lang="sk-SK" sz="1000" dirty="0" err="1">
                <a:solidFill>
                  <a:srgbClr val="0F283E"/>
                </a:solidFill>
                <a:latin typeface="Open Sans Light"/>
              </a:rPr>
              <a:t>millió</a:t>
            </a:r>
            <a:r>
              <a:rPr lang="sk-SK" sz="1000" dirty="0">
                <a:solidFill>
                  <a:srgbClr val="0F283E"/>
                </a:solidFill>
                <a:latin typeface="Open Sans Light"/>
              </a:rPr>
              <a:t> </a:t>
            </a:r>
            <a:r>
              <a:rPr lang="sk-SK" sz="1000" dirty="0" err="1">
                <a:solidFill>
                  <a:srgbClr val="0F283E"/>
                </a:solidFill>
                <a:latin typeface="Open Sans Light"/>
              </a:rPr>
              <a:t>forintban</a:t>
            </a:r>
            <a:endParaRPr sz="1000" dirty="0">
              <a:solidFill>
                <a:srgbClr val="0F283E"/>
              </a:solidFill>
              <a:latin typeface="Open Sans Light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0D31FEF-C909-4560-9D44-7D145E3D089E}"/>
              </a:ext>
            </a:extLst>
          </p:cNvPr>
          <p:cNvSpPr txBox="1"/>
          <p:nvPr/>
        </p:nvSpPr>
        <p:spPr>
          <a:xfrm>
            <a:off x="4932634" y="294789"/>
            <a:ext cx="504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Nonprofit</a:t>
            </a: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1800" b="1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szervezetek</a:t>
            </a: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1800" b="1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bevétele</a:t>
            </a: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endParaRPr lang="hu-HU" sz="18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74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1">
            <a:extLst>
              <a:ext uri="{FF2B5EF4-FFF2-40B4-BE49-F238E27FC236}">
                <a16:creationId xmlns:a16="http://schemas.microsoft.com/office/drawing/2014/main" id="{0CB26A02-FE26-486B-A2C5-A1EB3BC59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9205" y="1268296"/>
            <a:ext cx="8245590" cy="305911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sk-SK" sz="36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Van-e </a:t>
            </a:r>
            <a:r>
              <a:rPr lang="sk-SK" sz="36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létjogosultsága</a:t>
            </a:r>
            <a:r>
              <a:rPr lang="sk-SK" sz="36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a marketing-</a:t>
            </a:r>
            <a:r>
              <a:rPr lang="sk-SK" sz="36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mixnek</a:t>
            </a:r>
            <a:r>
              <a:rPr lang="sk-SK" sz="36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a </a:t>
            </a:r>
            <a:r>
              <a:rPr lang="sk-SK" sz="36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nonprofit</a:t>
            </a:r>
            <a:r>
              <a:rPr lang="sk-SK" sz="36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36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szervezeteknél</a:t>
            </a:r>
            <a:r>
              <a:rPr lang="sk-SK" sz="36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?</a:t>
            </a:r>
            <a:endParaRPr lang="hu-HU" sz="36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03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ze_szinek">
      <a:dk1>
        <a:srgbClr val="07B9D9"/>
      </a:dk1>
      <a:lt1>
        <a:srgbClr val="FFFFFF"/>
      </a:lt1>
      <a:dk2>
        <a:srgbClr val="242843"/>
      </a:dk2>
      <a:lt2>
        <a:srgbClr val="D1D3D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ze betutipu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2348</TotalTime>
  <Words>517</Words>
  <Application>Microsoft Office PowerPoint</Application>
  <PresentationFormat>Diavetítés a képernyőre (16:9 oldalarány)</PresentationFormat>
  <Paragraphs>151</Paragraphs>
  <Slides>25</Slides>
  <Notes>15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25</vt:i4>
      </vt:variant>
    </vt:vector>
  </HeadingPairs>
  <TitlesOfParts>
    <vt:vector size="34" baseType="lpstr">
      <vt:lpstr>Arial</vt:lpstr>
      <vt:lpstr>Calibri</vt:lpstr>
      <vt:lpstr>Cambria</vt:lpstr>
      <vt:lpstr>Georgia</vt:lpstr>
      <vt:lpstr>Open Sans Light</vt:lpstr>
      <vt:lpstr>Tahoma</vt:lpstr>
      <vt:lpstr>Wingdings</vt:lpstr>
      <vt:lpstr>Default Theme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Árpolitikai célok, árazási technikák</vt:lpstr>
      <vt:lpstr>Csatornastratégia</vt:lpstr>
      <vt:lpstr>Kommunikáció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xmeditor01</dc:creator>
  <cp:lastModifiedBy>Tamás Vinkóczi</cp:lastModifiedBy>
  <cp:revision>150</cp:revision>
  <dcterms:created xsi:type="dcterms:W3CDTF">2019-08-01T06:27:51Z</dcterms:created>
  <dcterms:modified xsi:type="dcterms:W3CDTF">2023-01-26T08:03:30Z</dcterms:modified>
</cp:coreProperties>
</file>